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68" r:id="rId4"/>
  </p:sldMasterIdLst>
  <p:notesMasterIdLst>
    <p:notesMasterId r:id="rId65"/>
  </p:notesMasterIdLst>
  <p:handoutMasterIdLst>
    <p:handoutMasterId r:id="rId66"/>
  </p:handoutMasterIdLst>
  <p:sldIdLst>
    <p:sldId id="330" r:id="rId5"/>
    <p:sldId id="332" r:id="rId6"/>
    <p:sldId id="333" r:id="rId7"/>
    <p:sldId id="364" r:id="rId8"/>
    <p:sldId id="357" r:id="rId9"/>
    <p:sldId id="363" r:id="rId10"/>
    <p:sldId id="358" r:id="rId11"/>
    <p:sldId id="359" r:id="rId12"/>
    <p:sldId id="365" r:id="rId13"/>
    <p:sldId id="360" r:id="rId14"/>
    <p:sldId id="361" r:id="rId15"/>
    <p:sldId id="366" r:id="rId16"/>
    <p:sldId id="362" r:id="rId17"/>
    <p:sldId id="367" r:id="rId18"/>
    <p:sldId id="368" r:id="rId19"/>
    <p:sldId id="369" r:id="rId20"/>
    <p:sldId id="370" r:id="rId21"/>
    <p:sldId id="397" r:id="rId22"/>
    <p:sldId id="372" r:id="rId23"/>
    <p:sldId id="371" r:id="rId24"/>
    <p:sldId id="398" r:id="rId25"/>
    <p:sldId id="373" r:id="rId26"/>
    <p:sldId id="374" r:id="rId27"/>
    <p:sldId id="399" r:id="rId28"/>
    <p:sldId id="375" r:id="rId29"/>
    <p:sldId id="376" r:id="rId30"/>
    <p:sldId id="400" r:id="rId31"/>
    <p:sldId id="377" r:id="rId32"/>
    <p:sldId id="378" r:id="rId33"/>
    <p:sldId id="401" r:id="rId34"/>
    <p:sldId id="402" r:id="rId35"/>
    <p:sldId id="403" r:id="rId36"/>
    <p:sldId id="379" r:id="rId37"/>
    <p:sldId id="380" r:id="rId38"/>
    <p:sldId id="404" r:id="rId39"/>
    <p:sldId id="382" r:id="rId40"/>
    <p:sldId id="405" r:id="rId41"/>
    <p:sldId id="381" r:id="rId42"/>
    <p:sldId id="383" r:id="rId43"/>
    <p:sldId id="406" r:id="rId44"/>
    <p:sldId id="384" r:id="rId45"/>
    <p:sldId id="407" r:id="rId46"/>
    <p:sldId id="385" r:id="rId47"/>
    <p:sldId id="386" r:id="rId48"/>
    <p:sldId id="408" r:id="rId49"/>
    <p:sldId id="387" r:id="rId50"/>
    <p:sldId id="389" r:id="rId51"/>
    <p:sldId id="409" r:id="rId52"/>
    <p:sldId id="390" r:id="rId53"/>
    <p:sldId id="410" r:id="rId54"/>
    <p:sldId id="391" r:id="rId55"/>
    <p:sldId id="411" r:id="rId56"/>
    <p:sldId id="392" r:id="rId57"/>
    <p:sldId id="412" r:id="rId58"/>
    <p:sldId id="393" r:id="rId59"/>
    <p:sldId id="413" r:id="rId60"/>
    <p:sldId id="415" r:id="rId61"/>
    <p:sldId id="414" r:id="rId62"/>
    <p:sldId id="396" r:id="rId63"/>
    <p:sldId id="338"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88" autoAdjust="0"/>
    <p:restoredTop sz="85316" autoAdjust="0"/>
  </p:normalViewPr>
  <p:slideViewPr>
    <p:cSldViewPr snapToGrid="0">
      <p:cViewPr varScale="1">
        <p:scale>
          <a:sx n="93" d="100"/>
          <a:sy n="93" d="100"/>
        </p:scale>
        <p:origin x="680"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11/3/2024</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11/3/2024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800772" y="1793289"/>
            <a:ext cx="3010925" cy="3373515"/>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29" name="Text Placeholder 20">
            <a:extLst>
              <a:ext uri="{FF2B5EF4-FFF2-40B4-BE49-F238E27FC236}">
                <a16:creationId xmlns:a16="http://schemas.microsoft.com/office/drawing/2014/main" id="{423228AD-A556-C433-B2EA-87D97B6FF63B}"/>
              </a:ext>
            </a:extLst>
          </p:cNvPr>
          <p:cNvSpPr>
            <a:spLocks noGrp="1"/>
          </p:cNvSpPr>
          <p:nvPr>
            <p:ph type="body" sz="quarter" idx="14" hasCustomPrompt="1"/>
          </p:nvPr>
        </p:nvSpPr>
        <p:spPr>
          <a:xfrm>
            <a:off x="5502975" y="3086826"/>
            <a:ext cx="5667049" cy="2079978"/>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502976" y="1793289"/>
            <a:ext cx="5658458" cy="1127125"/>
          </a:xfrm>
        </p:spPr>
        <p:txBody>
          <a:bodyPr lIns="0" tIns="0" rIns="0" bIns="0"/>
          <a:lstStyle>
            <a:lvl1pPr marL="0" indent="0">
              <a:buNone/>
              <a:defRPr sz="1400" cap="all" baseline="0">
                <a:solidFill>
                  <a:schemeClr val="bg1"/>
                </a:solidFill>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Click to add text</a:t>
            </a:r>
          </a:p>
        </p:txBody>
      </p:sp>
    </p:spTree>
    <p:extLst>
      <p:ext uri="{BB962C8B-B14F-4D97-AF65-F5344CB8AC3E}">
        <p14:creationId xmlns:p14="http://schemas.microsoft.com/office/powerpoint/2010/main" val="28455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0" name="Text Placeholder 19">
            <a:extLst>
              <a:ext uri="{FF2B5EF4-FFF2-40B4-BE49-F238E27FC236}">
                <a16:creationId xmlns:a16="http://schemas.microsoft.com/office/drawing/2014/main" id="{827C4070-4CFF-FDA7-C0F7-167D09EE7929}"/>
              </a:ext>
            </a:extLst>
          </p:cNvPr>
          <p:cNvSpPr>
            <a:spLocks noGrp="1"/>
          </p:cNvSpPr>
          <p:nvPr>
            <p:ph type="body" sz="quarter" idx="23" hasCustomPrompt="1"/>
          </p:nvPr>
        </p:nvSpPr>
        <p:spPr>
          <a:xfrm>
            <a:off x="1073710" y="1288398"/>
            <a:ext cx="10071100" cy="46672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10085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92783"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6" name="Picture Placeholder 11" descr="picture placeholder">
            <a:extLst>
              <a:ext uri="{FF2B5EF4-FFF2-40B4-BE49-F238E27FC236}">
                <a16:creationId xmlns:a16="http://schemas.microsoft.com/office/drawing/2014/main" id="{6056702D-014D-8146-A1CF-42D52C1D1B08}"/>
              </a:ext>
            </a:extLst>
          </p:cNvPr>
          <p:cNvSpPr>
            <a:spLocks noGrp="1"/>
          </p:cNvSpPr>
          <p:nvPr>
            <p:ph type="pic" sz="quarter" idx="21"/>
          </p:nvPr>
        </p:nvSpPr>
        <p:spPr>
          <a:xfrm>
            <a:off x="4642912"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4291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8" name="Picture Placeholder 11" descr="picture placeholder">
            <a:extLst>
              <a:ext uri="{FF2B5EF4-FFF2-40B4-BE49-F238E27FC236}">
                <a16:creationId xmlns:a16="http://schemas.microsoft.com/office/drawing/2014/main" id="{1AE62733-AF33-D10E-D484-04859AC2A447}"/>
              </a:ext>
            </a:extLst>
          </p:cNvPr>
          <p:cNvSpPr>
            <a:spLocks noGrp="1"/>
          </p:cNvSpPr>
          <p:nvPr>
            <p:ph type="pic" sz="quarter" idx="22"/>
          </p:nvPr>
        </p:nvSpPr>
        <p:spPr>
          <a:xfrm>
            <a:off x="820379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203798"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576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874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790925" y="1582977"/>
            <a:ext cx="3978939" cy="1946607"/>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239512" y="2347118"/>
            <a:ext cx="5161563" cy="2304791"/>
          </a:xfrm>
        </p:spPr>
        <p:txBody>
          <a:bodyPr lIns="0" tIns="0" rIns="0" bIns="0" anchor="ctr"/>
          <a:lstStyle>
            <a:lvl1pPr marL="0" indent="0" algn="r">
              <a:lnSpc>
                <a:spcPct val="75000"/>
              </a:lnSpc>
              <a:spcBef>
                <a:spcPts val="0"/>
              </a:spcBef>
              <a:spcAft>
                <a:spcPts val="0"/>
              </a:spcAft>
              <a:buNone/>
              <a:defRPr sz="8000" cap="all" spc="-150" baseline="0">
                <a:solidFill>
                  <a:schemeClr val="bg1"/>
                </a:solidFill>
                <a:latin typeface="+mj-lt"/>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Add  title</a:t>
            </a:r>
          </a:p>
        </p:txBody>
      </p:sp>
      <p:sp>
        <p:nvSpPr>
          <p:cNvPr id="13" name="Text Placeholder 12">
            <a:extLst>
              <a:ext uri="{FF2B5EF4-FFF2-40B4-BE49-F238E27FC236}">
                <a16:creationId xmlns:a16="http://schemas.microsoft.com/office/drawing/2014/main" id="{5D7BC5E0-03EB-A193-1303-34484219ED76}"/>
              </a:ext>
            </a:extLst>
          </p:cNvPr>
          <p:cNvSpPr>
            <a:spLocks noGrp="1"/>
          </p:cNvSpPr>
          <p:nvPr>
            <p:ph type="body" sz="quarter" idx="16" hasCustomPrompt="1"/>
          </p:nvPr>
        </p:nvSpPr>
        <p:spPr>
          <a:xfrm>
            <a:off x="1352614" y="5010341"/>
            <a:ext cx="9501187" cy="1139447"/>
          </a:xfrm>
        </p:spPr>
        <p:txBody>
          <a:bodyPr/>
          <a:lstStyle>
            <a:lvl1pPr marL="0" indent="0" algn="ctr">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70567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22082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Picture Placeholder 11" descr="picture placeholder">
            <a:extLst>
              <a:ext uri="{FF2B5EF4-FFF2-40B4-BE49-F238E27FC236}">
                <a16:creationId xmlns:a16="http://schemas.microsoft.com/office/drawing/2014/main" id="{BDEA8563-2200-B57E-810F-41DD854A672E}"/>
              </a:ext>
            </a:extLst>
          </p:cNvPr>
          <p:cNvSpPr>
            <a:spLocks noGrp="1"/>
          </p:cNvSpPr>
          <p:nvPr>
            <p:ph type="pic" sz="quarter" idx="17"/>
          </p:nvPr>
        </p:nvSpPr>
        <p:spPr>
          <a:xfrm>
            <a:off x="4690863"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90864"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Picture Placeholder 11" descr="picture placeholder">
            <a:extLst>
              <a:ext uri="{FF2B5EF4-FFF2-40B4-BE49-F238E27FC236}">
                <a16:creationId xmlns:a16="http://schemas.microsoft.com/office/drawing/2014/main" id="{630D9652-C4A0-E049-3F65-924827826FE0}"/>
              </a:ext>
            </a:extLst>
          </p:cNvPr>
          <p:cNvSpPr>
            <a:spLocks noGrp="1"/>
          </p:cNvSpPr>
          <p:nvPr>
            <p:ph type="pic" sz="quarter" idx="19"/>
          </p:nvPr>
        </p:nvSpPr>
        <p:spPr>
          <a:xfrm>
            <a:off x="8188558"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188559"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65853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1689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010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5458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dirty="0"/>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3876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ub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A2D1F475-EF10-D813-0860-75BE8B40BFC3}"/>
              </a:ext>
            </a:extLst>
          </p:cNvPr>
          <p:cNvSpPr>
            <a:spLocks noGrp="1"/>
          </p:cNvSpPr>
          <p:nvPr>
            <p:ph type="body" sz="quarter" idx="17" hasCustomPrompt="1"/>
          </p:nvPr>
        </p:nvSpPr>
        <p:spPr>
          <a:xfrm>
            <a:off x="7636835" y="3429000"/>
            <a:ext cx="3439596" cy="43497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4083247"/>
            <a:ext cx="3439598" cy="2040209"/>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1498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979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97865" y="2565736"/>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bg1"/>
                </a:solidFill>
                <a:effectLst/>
                <a:latin typeface="+mn-lt"/>
              </a:defRPr>
            </a:lvl1pPr>
          </a:lstStyle>
          <a:p>
            <a:r>
              <a:rPr lang="en-US" dirty="0"/>
              <a:t>DIGITAL TIME CAPSULE</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00" r:id="rId6"/>
    <p:sldLayoutId id="2147484213" r:id="rId7"/>
    <p:sldLayoutId id="2147484214" r:id="rId8"/>
    <p:sldLayoutId id="2147484215" r:id="rId9"/>
    <p:sldLayoutId id="2147484216" r:id="rId10"/>
    <p:sldLayoutId id="2147484217" r:id="rId11"/>
  </p:sldLayoutIdLst>
  <p:hf hdr="0" dt="0"/>
  <p:txStyles>
    <p:titleStyle>
      <a:lvl1pPr algn="ctr" defTabSz="457200" rtl="0" eaLnBrk="1" latinLnBrk="0" hangingPunct="1">
        <a:spcBef>
          <a:spcPct val="0"/>
        </a:spcBef>
        <a:buNone/>
        <a:defRPr sz="4400" kern="1200" cap="all" baseline="0">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bg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3.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2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jpeg"/></Relationships>
</file>

<file path=ppt/slides/_rels/slide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31.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gi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gi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45.png"/><Relationship Id="rId2" Type="http://schemas.openxmlformats.org/officeDocument/2006/relationships/image" Target="../media/image124.png"/><Relationship Id="rId1" Type="http://schemas.openxmlformats.org/officeDocument/2006/relationships/slideLayout" Target="../slideLayouts/slideLayout5.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FC7B-7008-CF79-CA61-501AE40EF6C4}"/>
              </a:ext>
            </a:extLst>
          </p:cNvPr>
          <p:cNvSpPr>
            <a:spLocks noGrp="1"/>
          </p:cNvSpPr>
          <p:nvPr>
            <p:ph type="title"/>
          </p:nvPr>
        </p:nvSpPr>
        <p:spPr>
          <a:xfrm>
            <a:off x="1101176" y="1241837"/>
            <a:ext cx="9989648" cy="5208433"/>
          </a:xfrm>
        </p:spPr>
        <p:txBody>
          <a:bodyPr/>
          <a:lstStyle/>
          <a:p>
            <a:pPr algn="ctr"/>
            <a:r>
              <a:rPr lang="en-US" dirty="0">
                <a:latin typeface="Akira Expanded" panose="02000800000000000000" pitchFamily="50" charset="0"/>
              </a:rPr>
              <a:t>Successful</a:t>
            </a:r>
            <a:br>
              <a:rPr lang="en-US" dirty="0">
                <a:latin typeface="Akira Expanded" panose="02000800000000000000" pitchFamily="50" charset="0"/>
              </a:rPr>
            </a:br>
            <a:r>
              <a:rPr lang="en-US" dirty="0">
                <a:latin typeface="Akira Expanded" panose="02000800000000000000" pitchFamily="50" charset="0"/>
              </a:rPr>
              <a:t>GAMEs</a:t>
            </a:r>
            <a:br>
              <a:rPr lang="en-US" dirty="0">
                <a:latin typeface="Akira Expanded" panose="02000800000000000000" pitchFamily="50" charset="0"/>
              </a:rPr>
            </a:br>
            <a:r>
              <a:rPr lang="en-US" sz="5400" dirty="0">
                <a:latin typeface="Akira Expanded" panose="02000800000000000000" pitchFamily="50" charset="0"/>
              </a:rPr>
              <a:t>during</a:t>
            </a:r>
            <a:br>
              <a:rPr lang="en-US" sz="9000" dirty="0">
                <a:latin typeface="Akira Expanded" panose="02000800000000000000" pitchFamily="50" charset="0"/>
              </a:rPr>
            </a:br>
            <a:r>
              <a:rPr lang="en-US" sz="3600" dirty="0">
                <a:latin typeface="Akira Expanded" panose="02000800000000000000" pitchFamily="50" charset="0"/>
              </a:rPr>
              <a:t>2019 - 2024</a:t>
            </a:r>
          </a:p>
        </p:txBody>
      </p:sp>
      <p:sp>
        <p:nvSpPr>
          <p:cNvPr id="9" name="Title 1">
            <a:extLst>
              <a:ext uri="{FF2B5EF4-FFF2-40B4-BE49-F238E27FC236}">
                <a16:creationId xmlns:a16="http://schemas.microsoft.com/office/drawing/2014/main" id="{D9A54E3B-9532-F8C3-7CA2-5F01B396933C}"/>
              </a:ext>
            </a:extLst>
          </p:cNvPr>
          <p:cNvSpPr txBox="1">
            <a:spLocks/>
          </p:cNvSpPr>
          <p:nvPr/>
        </p:nvSpPr>
        <p:spPr>
          <a:xfrm>
            <a:off x="4926495" y="5254485"/>
            <a:ext cx="2339009" cy="782207"/>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80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dirty="0">
                <a:latin typeface="Akira Expanded" panose="02000800000000000000" pitchFamily="50" charset="0"/>
              </a:rPr>
              <a:t>BY ATHUL K M</a:t>
            </a:r>
          </a:p>
          <a:p>
            <a:pPr algn="ctr"/>
            <a:r>
              <a:rPr lang="en-US" sz="1800" dirty="0">
                <a:latin typeface="Akira Expanded" panose="02000800000000000000" pitchFamily="50" charset="0"/>
              </a:rPr>
              <a:t>MSC GT</a:t>
            </a:r>
          </a:p>
        </p:txBody>
      </p:sp>
    </p:spTree>
    <p:extLst>
      <p:ext uri="{BB962C8B-B14F-4D97-AF65-F5344CB8AC3E}">
        <p14:creationId xmlns:p14="http://schemas.microsoft.com/office/powerpoint/2010/main" val="2663399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13685" y="225820"/>
            <a:ext cx="6186105" cy="1328387"/>
          </a:xfrm>
        </p:spPr>
        <p:txBody>
          <a:bodyPr/>
          <a:lstStyle/>
          <a:p>
            <a:r>
              <a:rPr lang="en-US" dirty="0">
                <a:latin typeface="Akira Expanded" panose="02000800000000000000" pitchFamily="50" charset="0"/>
              </a:rPr>
              <a:t>simulation</a:t>
            </a:r>
            <a:br>
              <a:rPr lang="en-US" dirty="0">
                <a:latin typeface="Akira Expanded" panose="02000800000000000000" pitchFamily="50" charset="0"/>
              </a:rPr>
            </a:br>
            <a:r>
              <a:rPr lang="en-US" dirty="0">
                <a:latin typeface="Akira Expanded" panose="02000800000000000000" pitchFamily="50" charset="0"/>
              </a:rPr>
              <a:t>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13685" y="1535467"/>
            <a:ext cx="5919776" cy="4628580"/>
          </a:xfrm>
        </p:spPr>
        <p:txBody>
          <a:bodyPr/>
          <a:lstStyle/>
          <a:p>
            <a:r>
              <a:rPr lang="en-US" sz="1800" b="1" dirty="0">
                <a:latin typeface="+mj-lt"/>
              </a:rPr>
              <a:t>Types of Simulation Games:</a:t>
            </a:r>
          </a:p>
          <a:p>
            <a:pPr>
              <a:buFont typeface="+mj-lt"/>
              <a:buAutoNum type="arabicPeriod"/>
            </a:pPr>
            <a:r>
              <a:rPr lang="en-US" sz="1800" b="1" dirty="0">
                <a:latin typeface="+mj-lt"/>
              </a:rPr>
              <a:t>Life Simulation</a:t>
            </a:r>
            <a:r>
              <a:rPr lang="en-US" sz="1800" dirty="0">
                <a:latin typeface="+mj-lt"/>
              </a:rPr>
              <a:t>: Players manage the lives of characters, often focusing on relationships, careers, and daily activities.</a:t>
            </a:r>
          </a:p>
          <a:p>
            <a:pPr>
              <a:buFont typeface="+mj-lt"/>
              <a:buAutoNum type="arabicPeriod"/>
            </a:pPr>
            <a:r>
              <a:rPr lang="en-US" sz="1800" b="1" dirty="0">
                <a:latin typeface="+mj-lt"/>
              </a:rPr>
              <a:t>Construction and Management Simulation</a:t>
            </a:r>
            <a:r>
              <a:rPr lang="en-US" sz="1800" dirty="0">
                <a:latin typeface="+mj-lt"/>
              </a:rPr>
              <a:t>: Players build and manage cities, parks, or other structures, focusing on resource allocation and efficiency.</a:t>
            </a:r>
          </a:p>
          <a:p>
            <a:pPr>
              <a:buFont typeface="+mj-lt"/>
              <a:buAutoNum type="arabicPeriod"/>
            </a:pPr>
            <a:r>
              <a:rPr lang="en-US" sz="1800" b="1" dirty="0">
                <a:latin typeface="+mj-lt"/>
              </a:rPr>
              <a:t>Vehicle Simulation</a:t>
            </a:r>
            <a:r>
              <a:rPr lang="en-US" sz="1800" dirty="0">
                <a:latin typeface="+mj-lt"/>
              </a:rPr>
              <a:t>: Players operate vehicles, often in realistic environments, focusing on driving, flying, or sailing.</a:t>
            </a:r>
          </a:p>
          <a:p>
            <a:pPr>
              <a:buFont typeface="+mj-lt"/>
              <a:buAutoNum type="arabicPeriod"/>
            </a:pPr>
            <a:r>
              <a:rPr lang="en-US" sz="1800" b="1" dirty="0">
                <a:latin typeface="+mj-lt"/>
              </a:rPr>
              <a:t>Business Simulation</a:t>
            </a:r>
            <a:r>
              <a:rPr lang="en-US" sz="1800" dirty="0">
                <a:latin typeface="+mj-lt"/>
              </a:rPr>
              <a:t>: Players run companies or manage economies, making strategic decisions to achieve success.</a:t>
            </a:r>
          </a:p>
          <a:p>
            <a:pPr>
              <a:buFont typeface="+mj-lt"/>
              <a:buAutoNum type="arabicPeriod"/>
            </a:pPr>
            <a:r>
              <a:rPr lang="en-US" sz="1800" b="1" dirty="0">
                <a:latin typeface="+mj-lt"/>
              </a:rPr>
              <a:t>Survival Simulation</a:t>
            </a:r>
            <a:r>
              <a:rPr lang="en-US" sz="1800" dirty="0">
                <a:latin typeface="+mj-lt"/>
              </a:rPr>
              <a:t>: Players must manage resources and survive in challenging environments, often facing threats like hunger, weather, and predators.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10</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15364" name="Picture 4">
            <a:extLst>
              <a:ext uri="{FF2B5EF4-FFF2-40B4-BE49-F238E27FC236}">
                <a16:creationId xmlns:a16="http://schemas.microsoft.com/office/drawing/2014/main" id="{6DA7CF38-F26A-BA3E-3E4A-3F613D171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4276" y="225820"/>
            <a:ext cx="2368442" cy="2368442"/>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4BF8C516-C465-15E2-86F6-B47960258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412" y="1970957"/>
            <a:ext cx="2976979" cy="124661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D2738744-F0D0-8D22-6060-D8A4D4DAB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5827" y="3209393"/>
            <a:ext cx="3351564" cy="1054346"/>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CA2F1B6C-0027-0997-DB0F-AF23FF0B1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619" t="43179" r="31099" b="42592"/>
          <a:stretch/>
        </p:blipFill>
        <p:spPr bwMode="auto">
          <a:xfrm>
            <a:off x="7685138" y="4456003"/>
            <a:ext cx="3172253" cy="681867"/>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C4C3234F-8EF4-7FB4-0174-5AF743E39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3119" y="4622517"/>
            <a:ext cx="3351564" cy="223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94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93650" y="208324"/>
            <a:ext cx="6186105" cy="1328387"/>
          </a:xfrm>
        </p:spPr>
        <p:txBody>
          <a:bodyPr/>
          <a:lstStyle/>
          <a:p>
            <a:r>
              <a:rPr lang="en-US" dirty="0">
                <a:latin typeface="Akira Expanded" panose="02000800000000000000" pitchFamily="50" charset="0"/>
              </a:rPr>
              <a:t>puzzle</a:t>
            </a:r>
            <a:br>
              <a:rPr lang="en-US" dirty="0">
                <a:latin typeface="Akira Expanded" panose="02000800000000000000" pitchFamily="50" charset="0"/>
              </a:rPr>
            </a:br>
            <a:r>
              <a:rPr lang="en-US" dirty="0">
                <a:latin typeface="Akira Expanded" panose="02000800000000000000" pitchFamily="50" charset="0"/>
              </a:rPr>
              <a:t>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93650" y="1554207"/>
            <a:ext cx="5919776" cy="4628580"/>
          </a:xfrm>
        </p:spPr>
        <p:txBody>
          <a:bodyPr/>
          <a:lstStyle/>
          <a:p>
            <a:r>
              <a:rPr lang="en-US" sz="1800" b="1" dirty="0">
                <a:latin typeface="+mj-lt"/>
              </a:rPr>
              <a:t>Puzzle games</a:t>
            </a:r>
            <a:r>
              <a:rPr lang="en-US" sz="1800" dirty="0">
                <a:latin typeface="+mj-lt"/>
              </a:rPr>
              <a:t> are a genre of video games that challenge players with logic, problem-solving, and pattern recognition. These games often require players to think critically and strategically to progress through levels or complete objectives. Here are some key features and popular examples:</a:t>
            </a:r>
          </a:p>
          <a:p>
            <a:r>
              <a:rPr lang="en-US" sz="1800" b="1" dirty="0">
                <a:latin typeface="+mj-lt"/>
              </a:rPr>
              <a:t>Key Features:</a:t>
            </a:r>
          </a:p>
          <a:p>
            <a:pPr>
              <a:buFont typeface="Arial" panose="020B0604020202020204" pitchFamily="34" charset="0"/>
              <a:buChar char="•"/>
            </a:pPr>
            <a:r>
              <a:rPr lang="en-US" sz="1800" b="1" dirty="0">
                <a:latin typeface="+mj-lt"/>
              </a:rPr>
              <a:t>Problem Solving</a:t>
            </a:r>
            <a:r>
              <a:rPr lang="en-US" sz="1800" dirty="0">
                <a:latin typeface="+mj-lt"/>
              </a:rPr>
              <a:t>: Players must find solutions to challenges, often involving patterns, sequences, or logical reasoning.</a:t>
            </a:r>
          </a:p>
          <a:p>
            <a:pPr>
              <a:buFont typeface="Arial" panose="020B0604020202020204" pitchFamily="34" charset="0"/>
              <a:buChar char="•"/>
            </a:pPr>
            <a:r>
              <a:rPr lang="en-US" sz="1800" b="1" dirty="0">
                <a:latin typeface="+mj-lt"/>
              </a:rPr>
              <a:t>Variety of Mechanics</a:t>
            </a:r>
            <a:r>
              <a:rPr lang="en-US" sz="1800" dirty="0">
                <a:latin typeface="+mj-lt"/>
              </a:rPr>
              <a:t>: Puzzle games can include various mechanics, such as matching items, solving riddles, or navigating mazes.</a:t>
            </a:r>
          </a:p>
          <a:p>
            <a:pPr>
              <a:buFont typeface="Arial" panose="020B0604020202020204" pitchFamily="34" charset="0"/>
              <a:buChar char="•"/>
            </a:pPr>
            <a:r>
              <a:rPr lang="en-US" sz="1800" b="1" dirty="0">
                <a:latin typeface="+mj-lt"/>
              </a:rPr>
              <a:t>Progressive Difficulty</a:t>
            </a:r>
            <a:r>
              <a:rPr lang="en-US" sz="1800" dirty="0">
                <a:latin typeface="+mj-lt"/>
              </a:rPr>
              <a:t>: Levels often increase in complexity, introducing new mechanics or obstacles as players advance.</a:t>
            </a:r>
          </a:p>
          <a:p>
            <a:pPr>
              <a:buFont typeface="Arial" panose="020B0604020202020204" pitchFamily="34" charset="0"/>
              <a:buChar char="•"/>
            </a:pPr>
            <a:r>
              <a:rPr lang="en-US" sz="1800" b="1" dirty="0">
                <a:latin typeface="+mj-lt"/>
              </a:rPr>
              <a:t>Time Constraints</a:t>
            </a:r>
            <a:r>
              <a:rPr lang="en-US" sz="1800" dirty="0">
                <a:latin typeface="+mj-lt"/>
              </a:rPr>
              <a:t>: Some puzzle games add pressure by limiting the time available to complete challenges.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11</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16386" name="Picture 2" descr="Nintendo Tetris 99 Games">
            <a:extLst>
              <a:ext uri="{FF2B5EF4-FFF2-40B4-BE49-F238E27FC236}">
                <a16:creationId xmlns:a16="http://schemas.microsoft.com/office/drawing/2014/main" id="{ACD634C0-21C0-DD1A-E57C-5BB006436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94" t="16957" r="9443" b="50000"/>
          <a:stretch/>
        </p:blipFill>
        <p:spPr bwMode="auto">
          <a:xfrm>
            <a:off x="6998778" y="1008791"/>
            <a:ext cx="4299571" cy="254227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21E78DE3-BD3F-69B9-CF8A-E0E49D73A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850" y="3872141"/>
            <a:ext cx="438150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15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13684" y="305698"/>
            <a:ext cx="6186105" cy="1328387"/>
          </a:xfrm>
        </p:spPr>
        <p:txBody>
          <a:bodyPr/>
          <a:lstStyle/>
          <a:p>
            <a:r>
              <a:rPr lang="en-US" dirty="0">
                <a:latin typeface="Akira Expanded" panose="02000800000000000000" pitchFamily="50" charset="0"/>
              </a:rPr>
              <a:t>Puzzle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184349" y="4932519"/>
            <a:ext cx="4726981" cy="1007087"/>
          </a:xfrm>
        </p:spPr>
        <p:txBody>
          <a:bodyPr/>
          <a:lstStyle/>
          <a:p>
            <a:pPr algn="ctr"/>
            <a:r>
              <a:rPr lang="en-US" sz="1600" dirty="0">
                <a:effectLst/>
                <a:latin typeface="+mj-lt"/>
              </a:rPr>
              <a:t>Players move and drop puzzle pieces called </a:t>
            </a:r>
            <a:r>
              <a:rPr lang="en-US" sz="1600" dirty="0" err="1">
                <a:effectLst/>
                <a:latin typeface="+mj-lt"/>
              </a:rPr>
              <a:t>tetrominoes</a:t>
            </a:r>
            <a:r>
              <a:rPr lang="en-US" sz="1600" dirty="0">
                <a:effectLst/>
                <a:latin typeface="+mj-lt"/>
              </a:rPr>
              <a:t> onto a playing board, and must clear rows by filling them completely with pieces.                                  Spatial reasoning, problem solving skills, multiple strategy makes the game under the puzzle game genre.</a:t>
            </a:r>
          </a:p>
          <a:p>
            <a:pPr algn="ctr"/>
            <a:endParaRPr lang="en-US" sz="1600"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12</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84349" y="4201634"/>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Arika                                                     </a:t>
            </a:r>
            <a:r>
              <a:rPr lang="en-US" sz="1600" b="1" dirty="0">
                <a:latin typeface="+mj-lt"/>
              </a:rPr>
              <a:t>Other Works</a:t>
            </a:r>
            <a:r>
              <a:rPr lang="en-US" sz="1600" dirty="0">
                <a:latin typeface="+mj-lt"/>
              </a:rPr>
              <a:t>: </a:t>
            </a:r>
            <a:r>
              <a:rPr lang="en-US" sz="1600" b="1" dirty="0">
                <a:latin typeface="+mj-lt"/>
              </a:rPr>
              <a:t>S</a:t>
            </a:r>
            <a:r>
              <a:rPr lang="en-US" sz="1600" b="1" i="0" dirty="0">
                <a:effectLst/>
                <a:latin typeface="+mj-lt"/>
              </a:rPr>
              <a:t>treet Fighter(Game series)</a:t>
            </a:r>
            <a:r>
              <a:rPr lang="en-US" sz="1600" b="1" i="0" dirty="0">
                <a:solidFill>
                  <a:srgbClr val="DADFE1"/>
                </a:solidFill>
                <a:effectLst/>
                <a:latin typeface="+mj-lt"/>
              </a:rPr>
              <a:t>                            </a:t>
            </a: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618954" y="4796835"/>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dirty="0">
                <a:latin typeface="+mj-lt"/>
              </a:rPr>
              <a:t>The Room is a puzzle video game developed by Fireproof Games.</a:t>
            </a:r>
            <a:r>
              <a:rPr lang="en-US" sz="2000" b="0" i="1" dirty="0">
                <a:effectLst/>
                <a:latin typeface="+mj-lt"/>
              </a:rPr>
              <a:t> </a:t>
            </a:r>
            <a:r>
              <a:rPr lang="en-US" sz="1600" b="0" i="1" dirty="0">
                <a:effectLst/>
                <a:latin typeface="+mj-lt"/>
              </a:rPr>
              <a:t>The Room</a:t>
            </a:r>
            <a:r>
              <a:rPr lang="en-US" sz="1600" b="0" i="0" dirty="0">
                <a:effectLst/>
                <a:latin typeface="+mj-lt"/>
              </a:rPr>
              <a:t> is a three-dimensional puzzle game. The game has a minimal story, in which the player is told by letters of a mysterious box in a room in a house.                                           Problem solving, interactivity with objects, visual and environmental clues and the sense of discovery.</a:t>
            </a:r>
            <a:endParaRPr lang="en-US" sz="1200" dirty="0">
              <a:latin typeface="+mj-lt"/>
            </a:endParaRPr>
          </a:p>
          <a:p>
            <a:pPr algn="ctr"/>
            <a:endParaRPr lang="en-US" sz="1600" dirty="0">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496114" y="4198366"/>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Fireproof Games                              </a:t>
            </a:r>
            <a:r>
              <a:rPr lang="en-US" sz="1600" b="1" dirty="0">
                <a:latin typeface="+mj-lt"/>
              </a:rPr>
              <a:t>Other Works</a:t>
            </a:r>
            <a:r>
              <a:rPr lang="en-US" sz="1600" dirty="0">
                <a:latin typeface="+mj-lt"/>
              </a:rPr>
              <a:t>: </a:t>
            </a:r>
            <a:r>
              <a:rPr lang="en-US" sz="1600" b="1" dirty="0">
                <a:latin typeface="+mj-lt"/>
              </a:rPr>
              <a:t>The Room</a:t>
            </a:r>
            <a:r>
              <a:rPr lang="en-US" sz="1600" b="1" i="0" dirty="0">
                <a:effectLst/>
                <a:latin typeface="+mj-lt"/>
              </a:rPr>
              <a:t>(Game series)</a:t>
            </a:r>
            <a:r>
              <a:rPr lang="en-US" sz="1600" b="1" i="0" dirty="0">
                <a:solidFill>
                  <a:srgbClr val="DADFE1"/>
                </a:solidFill>
                <a:effectLst/>
                <a:latin typeface="+mj-lt"/>
              </a:rPr>
              <a:t> </a:t>
            </a:r>
            <a:endParaRPr lang="en-IN" sz="1600" b="0" i="0" dirty="0">
              <a:effectLst/>
              <a:latin typeface="+mj-lt"/>
            </a:endParaRPr>
          </a:p>
          <a:p>
            <a:pPr algn="ctr"/>
            <a:endParaRPr lang="en-US" sz="1600" dirty="0">
              <a:latin typeface="+mj-lt"/>
            </a:endParaRPr>
          </a:p>
        </p:txBody>
      </p:sp>
      <p:pic>
        <p:nvPicPr>
          <p:cNvPr id="7" name="Picture 2" descr="Nintendo Tetris 99 Games">
            <a:extLst>
              <a:ext uri="{FF2B5EF4-FFF2-40B4-BE49-F238E27FC236}">
                <a16:creationId xmlns:a16="http://schemas.microsoft.com/office/drawing/2014/main" id="{F2FFEFF8-181B-4F08-F347-894F10659A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94" t="16957" r="9443" b="50000"/>
          <a:stretch/>
        </p:blipFill>
        <p:spPr bwMode="auto">
          <a:xfrm>
            <a:off x="1644156" y="1792238"/>
            <a:ext cx="3807366" cy="22512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52AA56E9-05DF-3D3B-5315-C7DF680E1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114" y="1765117"/>
            <a:ext cx="438150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916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93650" y="208324"/>
            <a:ext cx="6186105" cy="1328387"/>
          </a:xfrm>
        </p:spPr>
        <p:txBody>
          <a:bodyPr/>
          <a:lstStyle/>
          <a:p>
            <a:r>
              <a:rPr lang="en-US" dirty="0">
                <a:latin typeface="Akira Expanded" panose="02000800000000000000" pitchFamily="50" charset="0"/>
              </a:rPr>
              <a:t>puzzle</a:t>
            </a:r>
            <a:br>
              <a:rPr lang="en-US" dirty="0">
                <a:latin typeface="Akira Expanded" panose="02000800000000000000" pitchFamily="50" charset="0"/>
              </a:rPr>
            </a:br>
            <a:r>
              <a:rPr lang="en-US" dirty="0">
                <a:latin typeface="Akira Expanded" panose="02000800000000000000" pitchFamily="50" charset="0"/>
              </a:rPr>
              <a:t>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93650" y="1554207"/>
            <a:ext cx="5919776" cy="4628580"/>
          </a:xfrm>
        </p:spPr>
        <p:txBody>
          <a:bodyPr/>
          <a:lstStyle/>
          <a:p>
            <a:r>
              <a:rPr lang="en-US" sz="1800" b="1" dirty="0">
                <a:latin typeface="+mj-lt"/>
              </a:rPr>
              <a:t>Types of Puzzle Games:</a:t>
            </a:r>
          </a:p>
          <a:p>
            <a:pPr marL="285750" indent="-285750">
              <a:buFont typeface="Arial" panose="020B0604020202020204" pitchFamily="34" charset="0"/>
              <a:buChar char="•"/>
            </a:pPr>
            <a:r>
              <a:rPr lang="en-US" sz="1800" b="1" dirty="0">
                <a:latin typeface="+mj-lt"/>
              </a:rPr>
              <a:t>Match-3 Games</a:t>
            </a:r>
            <a:r>
              <a:rPr lang="en-US" sz="1800" dirty="0">
                <a:latin typeface="+mj-lt"/>
              </a:rPr>
              <a:t>: Players match three or more similar items to clear them from the board, often with colorful graphics.</a:t>
            </a:r>
          </a:p>
          <a:p>
            <a:pPr marL="285750" indent="-285750">
              <a:buFont typeface="Arial" panose="020B0604020202020204" pitchFamily="34" charset="0"/>
              <a:buChar char="•"/>
            </a:pPr>
            <a:r>
              <a:rPr lang="en-US" sz="1800" b="1" dirty="0">
                <a:latin typeface="+mj-lt"/>
              </a:rPr>
              <a:t>Physics-Based Puzzles</a:t>
            </a:r>
            <a:r>
              <a:rPr lang="en-US" sz="1800" dirty="0">
                <a:latin typeface="+mj-lt"/>
              </a:rPr>
              <a:t>: Players manipulate objects in a physics-driven environment to solve challenges.</a:t>
            </a:r>
          </a:p>
          <a:p>
            <a:pPr marL="285750" indent="-285750">
              <a:buFont typeface="Arial" panose="020B0604020202020204" pitchFamily="34" charset="0"/>
              <a:buChar char="•"/>
            </a:pPr>
            <a:r>
              <a:rPr lang="en-US" sz="1800" b="1" dirty="0">
                <a:latin typeface="+mj-lt"/>
              </a:rPr>
              <a:t>Logic Puzzles</a:t>
            </a:r>
            <a:r>
              <a:rPr lang="en-US" sz="1800" dirty="0">
                <a:latin typeface="+mj-lt"/>
              </a:rPr>
              <a:t>: These games focus on reasoning and deduction, often involving number puzzles or spatial challenges.</a:t>
            </a:r>
          </a:p>
          <a:p>
            <a:pPr marL="285750" indent="-285750">
              <a:buFont typeface="Arial" panose="020B0604020202020204" pitchFamily="34" charset="0"/>
              <a:buChar char="•"/>
            </a:pPr>
            <a:r>
              <a:rPr lang="en-US" sz="1800" b="1" dirty="0">
                <a:latin typeface="+mj-lt"/>
              </a:rPr>
              <a:t>Word Puzzles</a:t>
            </a:r>
            <a:r>
              <a:rPr lang="en-US" sz="1800" dirty="0">
                <a:latin typeface="+mj-lt"/>
              </a:rPr>
              <a:t>: Players solve puzzles involving words, letters, or vocabulary.</a:t>
            </a:r>
          </a:p>
          <a:p>
            <a:pPr marL="285750" indent="-285750">
              <a:buFont typeface="Arial" panose="020B0604020202020204" pitchFamily="34" charset="0"/>
              <a:buChar char="•"/>
            </a:pPr>
            <a:r>
              <a:rPr lang="en-US" sz="1800" b="1" dirty="0">
                <a:latin typeface="+mj-lt"/>
              </a:rPr>
              <a:t>Escape Room Games</a:t>
            </a:r>
            <a:r>
              <a:rPr lang="en-US" sz="1800" dirty="0">
                <a:latin typeface="+mj-lt"/>
              </a:rPr>
              <a:t>: Players solve a series of puzzles to escape from a locked room or complete a narrative.</a:t>
            </a:r>
          </a:p>
          <a:p>
            <a:pPr marL="285750" indent="-285750">
              <a:buFont typeface="Arial" panose="020B0604020202020204" pitchFamily="34" charset="0"/>
              <a:buChar char="•"/>
            </a:pPr>
            <a:r>
              <a:rPr lang="en-US" sz="1800" b="1" dirty="0">
                <a:latin typeface="+mj-lt"/>
              </a:rPr>
              <a:t>Block and Tile Games</a:t>
            </a:r>
            <a:r>
              <a:rPr lang="en-US" sz="1800" dirty="0">
                <a:latin typeface="+mj-lt"/>
              </a:rPr>
              <a:t>: Players manipulate blocks or tiles to create lines, shapes, or patterns.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13</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17412" name="Picture 4">
            <a:extLst>
              <a:ext uri="{FF2B5EF4-FFF2-40B4-BE49-F238E27FC236}">
                <a16:creationId xmlns:a16="http://schemas.microsoft.com/office/drawing/2014/main" id="{1CC49498-7608-5F81-116F-B0D80552D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871" y="342144"/>
            <a:ext cx="3410904" cy="132838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8C78AC4B-84EC-7310-1FFC-6784F272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356" y="1572482"/>
            <a:ext cx="3129933" cy="707365"/>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95458675-FACE-69C3-E09A-1A1DCFB8F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871" y="2389601"/>
            <a:ext cx="3270418" cy="1053943"/>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descr="Scrabble logo by hasbro">
            <a:extLst>
              <a:ext uri="{FF2B5EF4-FFF2-40B4-BE49-F238E27FC236}">
                <a16:creationId xmlns:a16="http://schemas.microsoft.com/office/drawing/2014/main" id="{DC76DB68-1557-CA56-719F-A68EB9CEC3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7645" y="3443544"/>
            <a:ext cx="3500130" cy="795484"/>
          </a:xfrm>
          <a:prstGeom prst="rect">
            <a:avLst/>
          </a:prstGeom>
          <a:noFill/>
          <a:extLst>
            <a:ext uri="{909E8E84-426E-40DD-AFC4-6F175D3DCCD1}">
              <a14:hiddenFill xmlns:a14="http://schemas.microsoft.com/office/drawing/2010/main">
                <a:solidFill>
                  <a:srgbClr val="FFFFFF"/>
                </a:solidFill>
              </a14:hiddenFill>
            </a:ext>
          </a:extLst>
        </p:spPr>
      </p:pic>
      <p:pic>
        <p:nvPicPr>
          <p:cNvPr id="17426" name="Picture 18" descr="logo">
            <a:extLst>
              <a:ext uri="{FF2B5EF4-FFF2-40B4-BE49-F238E27FC236}">
                <a16:creationId xmlns:a16="http://schemas.microsoft.com/office/drawing/2014/main" id="{95204F54-6AB8-2F5D-B42F-D49CC4C128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062" y="4279903"/>
            <a:ext cx="2791855" cy="1265059"/>
          </a:xfrm>
          <a:prstGeom prst="rect">
            <a:avLst/>
          </a:prstGeom>
          <a:noFill/>
          <a:extLst>
            <a:ext uri="{909E8E84-426E-40DD-AFC4-6F175D3DCCD1}">
              <a14:hiddenFill xmlns:a14="http://schemas.microsoft.com/office/drawing/2010/main">
                <a:solidFill>
                  <a:srgbClr val="FFFFFF"/>
                </a:solidFill>
              </a14:hiddenFill>
            </a:ext>
          </a:extLst>
        </p:spPr>
      </p:pic>
      <p:pic>
        <p:nvPicPr>
          <p:cNvPr id="17428" name="Picture 20" descr="Puyo Puyo logo">
            <a:extLst>
              <a:ext uri="{FF2B5EF4-FFF2-40B4-BE49-F238E27FC236}">
                <a16:creationId xmlns:a16="http://schemas.microsoft.com/office/drawing/2014/main" id="{78B4CE87-B8DA-9EAD-9F18-E2F2D24F86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4572" y="5690953"/>
            <a:ext cx="2095500"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08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93650" y="208324"/>
            <a:ext cx="6186105" cy="1328387"/>
          </a:xfrm>
        </p:spPr>
        <p:txBody>
          <a:bodyPr/>
          <a:lstStyle/>
          <a:p>
            <a:r>
              <a:rPr lang="en-US" dirty="0">
                <a:latin typeface="Akira Expanded" panose="02000800000000000000" pitchFamily="50" charset="0"/>
              </a:rPr>
              <a:t>sports</a:t>
            </a:r>
            <a:br>
              <a:rPr lang="en-US" dirty="0">
                <a:latin typeface="Akira Expanded" panose="02000800000000000000" pitchFamily="50" charset="0"/>
              </a:rPr>
            </a:br>
            <a:r>
              <a:rPr lang="en-US" dirty="0">
                <a:latin typeface="Akira Expanded" panose="02000800000000000000" pitchFamily="50" charset="0"/>
              </a:rPr>
              <a:t>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69678" y="1431944"/>
            <a:ext cx="5919776" cy="4628580"/>
          </a:xfrm>
        </p:spPr>
        <p:txBody>
          <a:bodyPr/>
          <a:lstStyle/>
          <a:p>
            <a:r>
              <a:rPr lang="en-US" sz="1600" dirty="0">
                <a:latin typeface="+mj-lt"/>
              </a:rPr>
              <a:t>Sports games are video games that let players experience real or fictional sports. They come in many forms, from realistic simulations to fun, fast-paced arcade games. Here's a breakdown of the key features and types:</a:t>
            </a:r>
          </a:p>
          <a:p>
            <a:r>
              <a:rPr lang="en-US" sz="1600" b="1" dirty="0">
                <a:latin typeface="+mj-lt"/>
              </a:rPr>
              <a:t>Key Features of Sports Games:</a:t>
            </a:r>
          </a:p>
          <a:p>
            <a:pPr marL="285750" indent="-285750">
              <a:buFont typeface="Arial" panose="020B0604020202020204" pitchFamily="34" charset="0"/>
              <a:buChar char="•"/>
            </a:pPr>
            <a:r>
              <a:rPr lang="en-US" sz="1600" b="1" dirty="0">
                <a:latin typeface="+mj-lt"/>
              </a:rPr>
              <a:t>Realism</a:t>
            </a:r>
            <a:r>
              <a:rPr lang="en-US" sz="1600" dirty="0">
                <a:latin typeface="+mj-lt"/>
              </a:rPr>
              <a:t>: Many sports games try to be as realistic as possible, using real teams, athletes, and rules (like </a:t>
            </a:r>
            <a:r>
              <a:rPr lang="en-US" sz="1600" i="1" dirty="0">
                <a:latin typeface="+mj-lt"/>
              </a:rPr>
              <a:t>FIFA</a:t>
            </a:r>
            <a:r>
              <a:rPr lang="en-US" sz="1600" dirty="0">
                <a:latin typeface="+mj-lt"/>
              </a:rPr>
              <a:t> and </a:t>
            </a:r>
            <a:r>
              <a:rPr lang="en-US" sz="1600" i="1" dirty="0">
                <a:latin typeface="+mj-lt"/>
              </a:rPr>
              <a:t>NBA 2K</a:t>
            </a:r>
            <a:r>
              <a:rPr lang="en-US" sz="1600" dirty="0">
                <a:latin typeface="+mj-lt"/>
              </a:rPr>
              <a:t>).</a:t>
            </a:r>
          </a:p>
          <a:p>
            <a:pPr marL="285750" indent="-285750">
              <a:buFont typeface="Arial" panose="020B0604020202020204" pitchFamily="34" charset="0"/>
              <a:buChar char="•"/>
            </a:pPr>
            <a:r>
              <a:rPr lang="en-US" sz="1600" b="1" dirty="0">
                <a:latin typeface="+mj-lt"/>
              </a:rPr>
              <a:t>Gameplay</a:t>
            </a:r>
            <a:r>
              <a:rPr lang="en-US" sz="1600" dirty="0">
                <a:latin typeface="+mj-lt"/>
              </a:rPr>
              <a:t>: The game usually focuses on controlling athletes to score goals, win matches, or complete races.</a:t>
            </a:r>
          </a:p>
          <a:p>
            <a:pPr marL="285750" indent="-285750">
              <a:buFont typeface="Arial" panose="020B0604020202020204" pitchFamily="34" charset="0"/>
              <a:buChar char="•"/>
            </a:pPr>
            <a:r>
              <a:rPr lang="en-US" sz="1600" b="1" dirty="0">
                <a:latin typeface="+mj-lt"/>
              </a:rPr>
              <a:t>Game Modes</a:t>
            </a:r>
            <a:r>
              <a:rPr lang="en-US" sz="1600" dirty="0">
                <a:latin typeface="+mj-lt"/>
              </a:rPr>
              <a:t>:</a:t>
            </a:r>
          </a:p>
          <a:p>
            <a:pPr lvl="1"/>
            <a:r>
              <a:rPr lang="en-US" sz="1600" dirty="0">
                <a:latin typeface="+mj-lt"/>
              </a:rPr>
              <a:t>Single-player, multiplayer, and career modes where you can play matches or manage teams.</a:t>
            </a:r>
          </a:p>
          <a:p>
            <a:pPr lvl="1"/>
            <a:r>
              <a:rPr lang="en-US" sz="1600" dirty="0">
                <a:latin typeface="+mj-lt"/>
              </a:rPr>
              <a:t>Online and local multiplayer for playing with friends.</a:t>
            </a:r>
          </a:p>
          <a:p>
            <a:pPr marL="285750" indent="-285750">
              <a:buFont typeface="Arial" panose="020B0604020202020204" pitchFamily="34" charset="0"/>
              <a:buChar char="•"/>
            </a:pPr>
            <a:r>
              <a:rPr lang="en-US" sz="1600" b="1" dirty="0">
                <a:latin typeface="+mj-lt"/>
              </a:rPr>
              <a:t>Customization</a:t>
            </a:r>
            <a:r>
              <a:rPr lang="en-US" sz="1600" dirty="0">
                <a:latin typeface="+mj-lt"/>
              </a:rPr>
              <a:t>: Players can create or modify teams, athletes, and uniforms.</a:t>
            </a:r>
          </a:p>
          <a:p>
            <a:pPr marL="285750" indent="-285750">
              <a:buFont typeface="Arial" panose="020B0604020202020204" pitchFamily="34" charset="0"/>
              <a:buChar char="•"/>
            </a:pPr>
            <a:r>
              <a:rPr lang="en-US" sz="1600" b="1" dirty="0">
                <a:latin typeface="+mj-lt"/>
              </a:rPr>
              <a:t>Progression</a:t>
            </a:r>
            <a:r>
              <a:rPr lang="en-US" sz="1600" dirty="0">
                <a:latin typeface="+mj-lt"/>
              </a:rPr>
              <a:t>: Some games let you improve your players’ skills as you advance.</a:t>
            </a:r>
          </a:p>
          <a:p>
            <a:endParaRPr lang="en-US" sz="1200" dirty="0">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14</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6146" name="Picture 2" descr="FIFA 22 - PlayStation 4, 1 of 4">
            <a:extLst>
              <a:ext uri="{FF2B5EF4-FFF2-40B4-BE49-F238E27FC236}">
                <a16:creationId xmlns:a16="http://schemas.microsoft.com/office/drawing/2014/main" id="{F6D88A06-D342-43B7-FA93-E6B6FD7E83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70" t="11687" r="9931"/>
          <a:stretch/>
        </p:blipFill>
        <p:spPr bwMode="auto">
          <a:xfrm>
            <a:off x="8040907" y="474198"/>
            <a:ext cx="2471288" cy="272808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icket 07 Free Download">
            <a:extLst>
              <a:ext uri="{FF2B5EF4-FFF2-40B4-BE49-F238E27FC236}">
                <a16:creationId xmlns:a16="http://schemas.microsoft.com/office/drawing/2014/main" id="{73E8F03F-2486-E60C-73D9-459BE1F54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907" y="3511247"/>
            <a:ext cx="2471289" cy="301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884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13684" y="305698"/>
            <a:ext cx="7030386" cy="661711"/>
          </a:xfrm>
        </p:spPr>
        <p:txBody>
          <a:bodyPr/>
          <a:lstStyle/>
          <a:p>
            <a:r>
              <a:rPr lang="en-US" dirty="0">
                <a:latin typeface="Akira Expanded" panose="02000800000000000000" pitchFamily="50" charset="0"/>
              </a:rPr>
              <a:t>sports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184350" y="4796834"/>
            <a:ext cx="4726980" cy="1007087"/>
          </a:xfrm>
        </p:spPr>
        <p:txBody>
          <a:bodyPr/>
          <a:lstStyle/>
          <a:p>
            <a:pPr algn="ctr"/>
            <a:r>
              <a:rPr lang="en-US" sz="1600" dirty="0">
                <a:effectLst/>
                <a:latin typeface="+mj-lt"/>
              </a:rPr>
              <a:t>FIFA 22 is a football simulation video game published by Electronic Arts introduces "</a:t>
            </a:r>
            <a:r>
              <a:rPr lang="en-US" sz="1600" dirty="0" err="1">
                <a:effectLst/>
                <a:latin typeface="+mj-lt"/>
              </a:rPr>
              <a:t>HyperMotion</a:t>
            </a:r>
            <a:r>
              <a:rPr lang="en-US" sz="1600" dirty="0">
                <a:effectLst/>
                <a:latin typeface="+mj-lt"/>
              </a:rPr>
              <a:t> Technology,” (you have to score a power shot to see it) which uses motion capture data.</a:t>
            </a:r>
            <a:r>
              <a:rPr lang="en-US" sz="1600" dirty="0">
                <a:latin typeface="+mj-lt"/>
              </a:rPr>
              <a:t>                              Realistic Football Simulation, Competitive Play, Player and Team Management, Career Mode and  Sports Game Mechanics brings the game under sports genre.</a:t>
            </a:r>
            <a:endParaRPr lang="en-US" sz="1600"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15</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84349" y="4201634"/>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EA </a:t>
            </a:r>
            <a:r>
              <a:rPr lang="en-US" sz="1600" b="1" i="0" dirty="0" err="1">
                <a:solidFill>
                  <a:srgbClr val="DADFE1"/>
                </a:solidFill>
                <a:effectLst/>
                <a:latin typeface="+mj-lt"/>
              </a:rPr>
              <a:t>Vancouver,EA</a:t>
            </a:r>
            <a:r>
              <a:rPr lang="en-US" sz="1600" b="1" i="0" dirty="0">
                <a:solidFill>
                  <a:srgbClr val="DADFE1"/>
                </a:solidFill>
                <a:effectLst/>
                <a:latin typeface="+mj-lt"/>
              </a:rPr>
              <a:t> Romania               </a:t>
            </a:r>
            <a:r>
              <a:rPr lang="en-US" sz="1600" b="1" dirty="0">
                <a:latin typeface="+mj-lt"/>
              </a:rPr>
              <a:t>Other Works</a:t>
            </a:r>
            <a:r>
              <a:rPr lang="en-US" sz="1600" dirty="0">
                <a:latin typeface="+mj-lt"/>
              </a:rPr>
              <a:t>: </a:t>
            </a:r>
            <a:r>
              <a:rPr lang="en-US" sz="1600" b="1" dirty="0">
                <a:latin typeface="+mj-lt"/>
              </a:rPr>
              <a:t>FIFA</a:t>
            </a:r>
            <a:r>
              <a:rPr lang="en-US" sz="1600" b="1" i="0" dirty="0">
                <a:effectLst/>
                <a:latin typeface="+mj-lt"/>
              </a:rPr>
              <a:t>(Game series)</a:t>
            </a:r>
            <a:r>
              <a:rPr lang="en-US" sz="1600" b="1" i="0" dirty="0">
                <a:solidFill>
                  <a:srgbClr val="DADFE1"/>
                </a:solidFill>
                <a:effectLst/>
                <a:latin typeface="+mj-lt"/>
              </a:rPr>
              <a:t>                            </a:t>
            </a: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618954" y="4796835"/>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dirty="0">
                <a:latin typeface="+mj-lt"/>
              </a:rPr>
              <a:t>Cricket 07 is a 2006 cricket simulation computer game developed by EA </a:t>
            </a:r>
            <a:r>
              <a:rPr lang="en-US" sz="1600" dirty="0" err="1">
                <a:latin typeface="+mj-lt"/>
              </a:rPr>
              <a:t>Canada.Cricket</a:t>
            </a:r>
            <a:r>
              <a:rPr lang="en-US" sz="1600" dirty="0">
                <a:latin typeface="+mj-lt"/>
              </a:rPr>
              <a:t> 07 features limited overs matches (50, 20, 10 or 5 overs), 4-day first-class matches and full-length test matches (5 days).        Realistic Gameplay, Sport-Specific Skills, Goal-Oriented play and Competitive Skills brings the game under sports genre.</a:t>
            </a: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280672" y="4201633"/>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EA </a:t>
            </a:r>
            <a:r>
              <a:rPr lang="en-US" sz="1600" b="1" i="0" dirty="0" err="1">
                <a:solidFill>
                  <a:srgbClr val="DADFE1"/>
                </a:solidFill>
                <a:effectLst/>
                <a:latin typeface="+mj-lt"/>
              </a:rPr>
              <a:t>Canada,HB</a:t>
            </a:r>
            <a:r>
              <a:rPr lang="en-US" sz="1600" b="1" i="0" dirty="0">
                <a:solidFill>
                  <a:srgbClr val="DADFE1"/>
                </a:solidFill>
                <a:effectLst/>
                <a:latin typeface="+mj-lt"/>
              </a:rPr>
              <a:t> Studios                                                     </a:t>
            </a:r>
            <a:r>
              <a:rPr lang="en-US" sz="1600" b="1" dirty="0">
                <a:latin typeface="+mj-lt"/>
              </a:rPr>
              <a:t>Other Works</a:t>
            </a:r>
            <a:r>
              <a:rPr lang="en-US" sz="1600" dirty="0">
                <a:latin typeface="+mj-lt"/>
              </a:rPr>
              <a:t>: </a:t>
            </a:r>
            <a:r>
              <a:rPr lang="en-US" sz="1600" b="1" dirty="0">
                <a:latin typeface="+mj-lt"/>
              </a:rPr>
              <a:t>FIFA</a:t>
            </a:r>
            <a:r>
              <a:rPr lang="en-US" sz="1600" b="1" i="0" dirty="0">
                <a:effectLst/>
                <a:latin typeface="+mj-lt"/>
              </a:rPr>
              <a:t>(Game series),NHL</a:t>
            </a:r>
            <a:r>
              <a:rPr lang="en-US" sz="1600" b="1" dirty="0">
                <a:latin typeface="+mj-lt"/>
              </a:rPr>
              <a:t> FIFA</a:t>
            </a:r>
            <a:r>
              <a:rPr lang="en-US" sz="1600" b="1" i="0" dirty="0">
                <a:effectLst/>
                <a:latin typeface="+mj-lt"/>
              </a:rPr>
              <a:t>(Game series)</a:t>
            </a:r>
            <a:r>
              <a:rPr lang="en-US" sz="1600" b="1" i="0" dirty="0">
                <a:solidFill>
                  <a:srgbClr val="DADFE1"/>
                </a:solidFill>
                <a:effectLst/>
                <a:latin typeface="+mj-lt"/>
              </a:rPr>
              <a:t>                            </a:t>
            </a:r>
          </a:p>
        </p:txBody>
      </p:sp>
      <p:pic>
        <p:nvPicPr>
          <p:cNvPr id="4" name="Picture 2" descr="FIFA 22 - PlayStation 4, 1 of 4">
            <a:extLst>
              <a:ext uri="{FF2B5EF4-FFF2-40B4-BE49-F238E27FC236}">
                <a16:creationId xmlns:a16="http://schemas.microsoft.com/office/drawing/2014/main" id="{6A195D9A-849B-9D22-8707-90C2381D06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70" t="11687" r="9931"/>
          <a:stretch/>
        </p:blipFill>
        <p:spPr bwMode="auto">
          <a:xfrm>
            <a:off x="2182687" y="967409"/>
            <a:ext cx="2730303" cy="30140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ricket 07 Free Download">
            <a:extLst>
              <a:ext uri="{FF2B5EF4-FFF2-40B4-BE49-F238E27FC236}">
                <a16:creationId xmlns:a16="http://schemas.microsoft.com/office/drawing/2014/main" id="{9A8B02DC-3A9E-60FD-4AB3-8A320CF87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271" y="967409"/>
            <a:ext cx="2542410" cy="309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429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2767" y="859002"/>
            <a:ext cx="5919776" cy="4628580"/>
          </a:xfrm>
        </p:spPr>
        <p:txBody>
          <a:bodyPr/>
          <a:lstStyle/>
          <a:p>
            <a:r>
              <a:rPr lang="en-US" sz="1500" b="1" dirty="0">
                <a:latin typeface="+mj-lt"/>
              </a:rPr>
              <a:t>Types of Sports Games:</a:t>
            </a:r>
          </a:p>
          <a:p>
            <a:pPr>
              <a:buFont typeface="+mj-lt"/>
              <a:buAutoNum type="arabicPeriod"/>
            </a:pPr>
            <a:r>
              <a:rPr lang="en-US" sz="1500" b="1" dirty="0">
                <a:latin typeface="+mj-lt"/>
              </a:rPr>
              <a:t>Team Sports Games</a:t>
            </a:r>
            <a:r>
              <a:rPr lang="en-US" sz="1500" dirty="0">
                <a:latin typeface="+mj-lt"/>
              </a:rPr>
              <a:t>:</a:t>
            </a:r>
          </a:p>
          <a:p>
            <a:pPr marL="457200" lvl="1" indent="0">
              <a:buNone/>
            </a:pPr>
            <a:r>
              <a:rPr lang="en-US" sz="1500" dirty="0">
                <a:latin typeface="+mj-lt"/>
              </a:rPr>
              <a:t>Games where you control a full team, focusing on strategies and teamwork.</a:t>
            </a:r>
          </a:p>
          <a:p>
            <a:pPr>
              <a:buFont typeface="+mj-lt"/>
              <a:buAutoNum type="arabicPeriod"/>
            </a:pPr>
            <a:r>
              <a:rPr lang="en-US" sz="1500" b="1" dirty="0">
                <a:latin typeface="+mj-lt"/>
              </a:rPr>
              <a:t>Individual Sports Games</a:t>
            </a:r>
            <a:r>
              <a:rPr lang="en-US" sz="1500" dirty="0">
                <a:latin typeface="+mj-lt"/>
              </a:rPr>
              <a:t>:</a:t>
            </a:r>
          </a:p>
          <a:p>
            <a:pPr marL="457200" lvl="1" indent="0">
              <a:buNone/>
            </a:pPr>
            <a:r>
              <a:rPr lang="en-US" sz="1500" dirty="0">
                <a:latin typeface="+mj-lt"/>
              </a:rPr>
              <a:t>Focus on solo sports like tennis, golf, or boxing.</a:t>
            </a:r>
          </a:p>
          <a:p>
            <a:pPr>
              <a:buFont typeface="+mj-lt"/>
              <a:buAutoNum type="arabicPeriod"/>
            </a:pPr>
            <a:r>
              <a:rPr lang="en-US" sz="1500" b="1" dirty="0">
                <a:latin typeface="+mj-lt"/>
              </a:rPr>
              <a:t>Racing Games</a:t>
            </a:r>
            <a:r>
              <a:rPr lang="en-US" sz="1500" dirty="0">
                <a:latin typeface="+mj-lt"/>
              </a:rPr>
              <a:t>:</a:t>
            </a:r>
          </a:p>
          <a:p>
            <a:pPr marL="457200" lvl="1" indent="0">
              <a:buNone/>
            </a:pPr>
            <a:r>
              <a:rPr lang="en-US" sz="1500" dirty="0">
                <a:latin typeface="+mj-lt"/>
              </a:rPr>
              <a:t>Racing in cars, bikes, or other vehicles.</a:t>
            </a:r>
          </a:p>
          <a:p>
            <a:pPr>
              <a:buFont typeface="+mj-lt"/>
              <a:buAutoNum type="arabicPeriod"/>
            </a:pPr>
            <a:r>
              <a:rPr lang="en-US" sz="1500" b="1" dirty="0">
                <a:latin typeface="+mj-lt"/>
              </a:rPr>
              <a:t>Arcade-style Sports Games</a:t>
            </a:r>
            <a:r>
              <a:rPr lang="en-US" sz="1500" dirty="0">
                <a:latin typeface="+mj-lt"/>
              </a:rPr>
              <a:t>:</a:t>
            </a:r>
          </a:p>
          <a:p>
            <a:pPr marL="457200" lvl="1" indent="0">
              <a:buNone/>
            </a:pPr>
            <a:r>
              <a:rPr lang="en-US" sz="1500" dirty="0">
                <a:latin typeface="+mj-lt"/>
              </a:rPr>
              <a:t>Fast and exaggerated versions of sports, focusing on fun over realism.</a:t>
            </a:r>
          </a:p>
          <a:p>
            <a:pPr>
              <a:buFont typeface="+mj-lt"/>
              <a:buAutoNum type="arabicPeriod"/>
            </a:pPr>
            <a:r>
              <a:rPr lang="en-US" sz="1500" b="1" dirty="0">
                <a:latin typeface="+mj-lt"/>
              </a:rPr>
              <a:t>Extreme Sports Games</a:t>
            </a:r>
            <a:r>
              <a:rPr lang="en-US" sz="1500" dirty="0">
                <a:latin typeface="+mj-lt"/>
              </a:rPr>
              <a:t>:</a:t>
            </a:r>
          </a:p>
          <a:p>
            <a:pPr marL="457200" lvl="1" indent="0">
              <a:buNone/>
            </a:pPr>
            <a:r>
              <a:rPr lang="en-US" sz="1500" dirty="0">
                <a:latin typeface="+mj-lt"/>
              </a:rPr>
              <a:t>Focus on skateboarding, snowboarding, and other extreme activities.</a:t>
            </a:r>
          </a:p>
          <a:p>
            <a:pPr>
              <a:buFont typeface="+mj-lt"/>
              <a:buAutoNum type="arabicPeriod"/>
            </a:pPr>
            <a:r>
              <a:rPr lang="en-US" sz="1500" b="1" dirty="0">
                <a:latin typeface="+mj-lt"/>
              </a:rPr>
              <a:t>Management Games</a:t>
            </a:r>
            <a:r>
              <a:rPr lang="en-US" sz="1500" dirty="0">
                <a:latin typeface="+mj-lt"/>
              </a:rPr>
              <a:t>:</a:t>
            </a:r>
          </a:p>
          <a:p>
            <a:pPr marL="457200" lvl="1" indent="0">
              <a:buNone/>
            </a:pPr>
            <a:r>
              <a:rPr lang="en-US" sz="1500" dirty="0">
                <a:latin typeface="+mj-lt"/>
              </a:rPr>
              <a:t>You manage teams and make strategic decisions rather than playing the sport directly.</a:t>
            </a:r>
          </a:p>
          <a:p>
            <a:pPr>
              <a:buFont typeface="+mj-lt"/>
              <a:buAutoNum type="arabicPeriod"/>
            </a:pPr>
            <a:r>
              <a:rPr lang="en-US" sz="1500" b="1" dirty="0">
                <a:latin typeface="+mj-lt"/>
              </a:rPr>
              <a:t>Fantasy/Fictional Sports Games</a:t>
            </a:r>
            <a:r>
              <a:rPr lang="en-US" sz="1500" dirty="0">
                <a:latin typeface="+mj-lt"/>
              </a:rPr>
              <a:t>:</a:t>
            </a:r>
          </a:p>
          <a:p>
            <a:pPr marL="457200" lvl="1" indent="0">
              <a:buNone/>
            </a:pPr>
            <a:r>
              <a:rPr lang="en-US" sz="1500" dirty="0">
                <a:latin typeface="+mj-lt"/>
              </a:rPr>
              <a:t>These games create made-up or fantasy sports with unique rules.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16</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14901" y="295602"/>
            <a:ext cx="7030386"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sports games</a:t>
            </a:r>
          </a:p>
        </p:txBody>
      </p:sp>
      <p:pic>
        <p:nvPicPr>
          <p:cNvPr id="8194" name="Picture 2" descr="NBA 2K25 Logo 1">
            <a:extLst>
              <a:ext uri="{FF2B5EF4-FFF2-40B4-BE49-F238E27FC236}">
                <a16:creationId xmlns:a16="http://schemas.microsoft.com/office/drawing/2014/main" id="{F1FC9A64-559C-1A62-1FEF-91197B545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153" y="347257"/>
            <a:ext cx="2989193" cy="76815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GA Tour Logo PNG">
            <a:extLst>
              <a:ext uri="{FF2B5EF4-FFF2-40B4-BE49-F238E27FC236}">
                <a16:creationId xmlns:a16="http://schemas.microsoft.com/office/drawing/2014/main" id="{C1C52E75-10A5-5789-0DC6-441EB8A9C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379" y="1130261"/>
            <a:ext cx="1394791" cy="139479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Need For Speed Emblem">
            <a:extLst>
              <a:ext uri="{FF2B5EF4-FFF2-40B4-BE49-F238E27FC236}">
                <a16:creationId xmlns:a16="http://schemas.microsoft.com/office/drawing/2014/main" id="{EBB79DD6-3255-D4AD-FA2C-04B700748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8008" y="1243080"/>
            <a:ext cx="2277614" cy="128197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Rocket League | Logopedia | Fandom">
            <a:extLst>
              <a:ext uri="{FF2B5EF4-FFF2-40B4-BE49-F238E27FC236}">
                <a16:creationId xmlns:a16="http://schemas.microsoft.com/office/drawing/2014/main" id="{D28206BC-483D-729C-34A5-01D19F672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3462" y="2637221"/>
            <a:ext cx="1736865" cy="1281972"/>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Tony Hawk's™ Pro Skater™ 1 + 2">
            <a:extLst>
              <a:ext uri="{FF2B5EF4-FFF2-40B4-BE49-F238E27FC236}">
                <a16:creationId xmlns:a16="http://schemas.microsoft.com/office/drawing/2014/main" id="{A563E25C-04E8-1914-CE78-B2236CA8F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8888" y="2770258"/>
            <a:ext cx="2410860" cy="1015897"/>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45FB546D-48C1-F8B6-E145-E69F8E1A7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5287" y="4120546"/>
            <a:ext cx="3227583" cy="727005"/>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of a wizarding world sports logo for new Hogwarts game Harry Potter Quidditch Champions, featuring Quidditch equipment including a Quidditch broom and golden Snitch to represent the new competitive Harry Potter multiplayer game experience.">
            <a:extLst>
              <a:ext uri="{FF2B5EF4-FFF2-40B4-BE49-F238E27FC236}">
                <a16:creationId xmlns:a16="http://schemas.microsoft.com/office/drawing/2014/main" id="{3444E823-1EEE-92E6-7B18-5B416F6A28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0369" y="4915867"/>
            <a:ext cx="3814759" cy="132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276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69677" y="168567"/>
            <a:ext cx="6886309" cy="798841"/>
          </a:xfrm>
        </p:spPr>
        <p:txBody>
          <a:bodyPr/>
          <a:lstStyle/>
          <a:p>
            <a:r>
              <a:rPr lang="en-US" sz="4400" dirty="0">
                <a:latin typeface="Akira Expanded" panose="02000800000000000000" pitchFamily="50" charset="0"/>
              </a:rPr>
              <a:t>Strategy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93851" y="981122"/>
            <a:ext cx="6995487" cy="4628580"/>
          </a:xfrm>
        </p:spPr>
        <p:txBody>
          <a:bodyPr/>
          <a:lstStyle/>
          <a:p>
            <a:r>
              <a:rPr lang="en-US" sz="1500" b="1" dirty="0">
                <a:latin typeface="+mj-lt"/>
              </a:rPr>
              <a:t>Strategy games</a:t>
            </a:r>
            <a:r>
              <a:rPr lang="en-US" sz="1500" dirty="0">
                <a:latin typeface="+mj-lt"/>
              </a:rPr>
              <a:t> are a genre of video games that is played careful planning, tactical decision-making, and resource management to achieve victory. Strategy games require players to think several steps ahead, manage resources, and execute long-term plans to win opponents or solve complex problems. Strategy games can be turn-based, where players take turns making moves, or real-time, where actions unfold continuously.</a:t>
            </a:r>
          </a:p>
          <a:p>
            <a:r>
              <a:rPr lang="en-US" sz="1500" b="1" dirty="0">
                <a:latin typeface="+mj-lt"/>
              </a:rPr>
              <a:t>Key Features of Strategy Games:</a:t>
            </a:r>
          </a:p>
          <a:p>
            <a:pPr marL="285750" indent="-285750">
              <a:buFont typeface="Arial" panose="020B0604020202020204" pitchFamily="34" charset="0"/>
              <a:buChar char="•"/>
            </a:pPr>
            <a:r>
              <a:rPr lang="en-US" sz="1500" b="1" dirty="0">
                <a:latin typeface="+mj-lt"/>
              </a:rPr>
              <a:t>Resource Management</a:t>
            </a:r>
            <a:r>
              <a:rPr lang="en-US" sz="1500" dirty="0">
                <a:latin typeface="+mj-lt"/>
              </a:rPr>
              <a:t>: Players must manage resources (such as currency, food, or energy) to build structures, recruit units, and advance technology. </a:t>
            </a:r>
          </a:p>
          <a:p>
            <a:pPr marL="285750" indent="-285750">
              <a:buFont typeface="Arial" panose="020B0604020202020204" pitchFamily="34" charset="0"/>
              <a:buChar char="•"/>
            </a:pPr>
            <a:r>
              <a:rPr lang="en-US" sz="1500" b="1" dirty="0">
                <a:latin typeface="+mj-lt"/>
              </a:rPr>
              <a:t>Tactical Combat</a:t>
            </a:r>
            <a:r>
              <a:rPr lang="en-US" sz="1500" dirty="0">
                <a:latin typeface="+mj-lt"/>
              </a:rPr>
              <a:t>: Players often control armies, fleets, or units in combat. Strategy games require players to think about positioning, terrain, unit strengths and weaknesses, and timing when executing attacks.</a:t>
            </a:r>
          </a:p>
          <a:p>
            <a:pPr marL="285750" indent="-285750">
              <a:buFont typeface="Arial" panose="020B0604020202020204" pitchFamily="34" charset="0"/>
              <a:buChar char="•"/>
            </a:pPr>
            <a:r>
              <a:rPr lang="en-US" sz="1500" b="1" dirty="0">
                <a:latin typeface="+mj-lt"/>
              </a:rPr>
              <a:t>Long-term Planning</a:t>
            </a:r>
            <a:r>
              <a:rPr lang="en-US" sz="1500" dirty="0">
                <a:latin typeface="+mj-lt"/>
              </a:rPr>
              <a:t>: Success in strategy games often comes from thinking ahead. Players must make decisions that will affect future turns, matches, or phases of the game. </a:t>
            </a:r>
          </a:p>
          <a:p>
            <a:pPr marL="285750" indent="-285750">
              <a:buFont typeface="Arial" panose="020B0604020202020204" pitchFamily="34" charset="0"/>
              <a:buChar char="•"/>
            </a:pPr>
            <a:r>
              <a:rPr lang="en-US" sz="1500" b="1" dirty="0">
                <a:latin typeface="+mj-lt"/>
              </a:rPr>
              <a:t>Decision Trees</a:t>
            </a:r>
            <a:r>
              <a:rPr lang="en-US" sz="1500" dirty="0">
                <a:latin typeface="+mj-lt"/>
              </a:rPr>
              <a:t>: Players usually face multiple choices that can branch into various outcomes. Decisions can be based on unit movements, upgrades, building types, alliances, or combat tactics, often leading to different strategies and end results.</a:t>
            </a:r>
          </a:p>
          <a:p>
            <a:pPr marL="285750" indent="-285750">
              <a:buFont typeface="Arial" panose="020B0604020202020204" pitchFamily="34" charset="0"/>
              <a:buChar char="•"/>
            </a:pPr>
            <a:r>
              <a:rPr lang="en-US" sz="1500" b="1" dirty="0">
                <a:latin typeface="+mj-lt"/>
              </a:rPr>
              <a:t>Victory Conditions</a:t>
            </a:r>
            <a:r>
              <a:rPr lang="en-US" sz="1500" dirty="0">
                <a:latin typeface="+mj-lt"/>
              </a:rPr>
              <a:t>: Strategy games have different ways to win, such as conquering enemies, achieving economic dominance, completing a tech tree, or fulfilling specific objectives like capturing key locations.</a:t>
            </a:r>
          </a:p>
          <a:p>
            <a:endParaRPr lang="en-US" sz="1500" dirty="0">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17</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9221" name="Picture 5" descr="Age of Empires (1997)">
            <a:extLst>
              <a:ext uri="{FF2B5EF4-FFF2-40B4-BE49-F238E27FC236}">
                <a16:creationId xmlns:a16="http://schemas.microsoft.com/office/drawing/2014/main" id="{395EF3A5-6055-EA1F-173C-CD106E4BE7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54"/>
          <a:stretch/>
        </p:blipFill>
        <p:spPr bwMode="auto">
          <a:xfrm>
            <a:off x="8107168" y="467719"/>
            <a:ext cx="2958397" cy="324996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Clash Royale Worldwide Release Date Talks &amp; All Clash Royale">
            <a:extLst>
              <a:ext uri="{FF2B5EF4-FFF2-40B4-BE49-F238E27FC236}">
                <a16:creationId xmlns:a16="http://schemas.microsoft.com/office/drawing/2014/main" id="{54257A87-408F-24A0-7A40-FB84EA91B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8929" y="3915187"/>
            <a:ext cx="3231991" cy="18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375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strategy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184349" y="4796834"/>
            <a:ext cx="4951937" cy="1007087"/>
          </a:xfrm>
        </p:spPr>
        <p:txBody>
          <a:bodyPr/>
          <a:lstStyle/>
          <a:p>
            <a:pPr algn="ctr"/>
            <a:r>
              <a:rPr lang="en-US" sz="1600" dirty="0">
                <a:effectLst/>
                <a:latin typeface="+mj-lt"/>
              </a:rPr>
              <a:t>Age of Empires (</a:t>
            </a:r>
            <a:r>
              <a:rPr lang="en-US" sz="1600" dirty="0" err="1">
                <a:effectLst/>
                <a:latin typeface="+mj-lt"/>
              </a:rPr>
              <a:t>AoE</a:t>
            </a:r>
            <a:r>
              <a:rPr lang="en-US" sz="1600" dirty="0">
                <a:effectLst/>
                <a:latin typeface="+mj-lt"/>
              </a:rPr>
              <a:t>) is a real-time strategy video game based on history, allows the user to act as the leader of an ancient civilization by advancing it through four ages, gaining access to new and improved units.  Resource Management, Base Building, Controlling unit and combat, Strategic Planning, Multiplayer and Competitive Mode brings the game under strategy genre.</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18</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84349" y="4201634"/>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Ensemble Studios                            </a:t>
            </a:r>
            <a:r>
              <a:rPr lang="en-US" sz="1600" b="1" dirty="0">
                <a:latin typeface="+mj-lt"/>
              </a:rPr>
              <a:t>Other Works</a:t>
            </a:r>
            <a:r>
              <a:rPr lang="en-US" sz="1600" dirty="0">
                <a:latin typeface="+mj-lt"/>
              </a:rPr>
              <a:t>: </a:t>
            </a:r>
            <a:r>
              <a:rPr lang="en-US" sz="1600" b="1" dirty="0">
                <a:latin typeface="+mj-lt"/>
              </a:rPr>
              <a:t>Age of Empires</a:t>
            </a:r>
            <a:r>
              <a:rPr lang="en-US" sz="1600" b="1" i="0" dirty="0">
                <a:effectLst/>
                <a:latin typeface="+mj-lt"/>
              </a:rPr>
              <a:t>(Game series)</a:t>
            </a:r>
            <a:r>
              <a:rPr lang="en-US" sz="1600" b="1" i="0" dirty="0">
                <a:solidFill>
                  <a:srgbClr val="DADFE1"/>
                </a:solidFill>
                <a:effectLst/>
                <a:latin typeface="+mj-lt"/>
              </a:rPr>
              <a:t>                            </a:t>
            </a: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280672" y="4796833"/>
            <a:ext cx="4933199"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i="0" dirty="0">
                <a:effectLst/>
                <a:latin typeface="+mj-lt"/>
              </a:rPr>
              <a:t>Clash Royale is a real-time multiplayer game starring the Royales. Collect and upgrade dozens of cards featuring the Clash of Clans troops, spells and defenses you know.   </a:t>
            </a:r>
          </a:p>
          <a:p>
            <a:pPr algn="ctr"/>
            <a:r>
              <a:rPr lang="en-US" sz="1600" b="0" i="0" dirty="0">
                <a:effectLst/>
                <a:latin typeface="+mj-lt"/>
              </a:rPr>
              <a:t> </a:t>
            </a:r>
            <a:r>
              <a:rPr lang="en-US" sz="1600" dirty="0">
                <a:effectLst/>
                <a:latin typeface="+mj-lt"/>
              </a:rPr>
              <a:t>Resource Management, Base Building, Controlling unit and combat, Strategic Planning, Multiplayer and Competitive Mode brings the game under strategy genre.</a:t>
            </a:r>
            <a:endParaRPr lang="en-US" sz="1200" dirty="0">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280672" y="4131055"/>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Supercell                                                  </a:t>
            </a:r>
            <a:r>
              <a:rPr lang="en-US" sz="1600" b="1" dirty="0">
                <a:latin typeface="+mj-lt"/>
              </a:rPr>
              <a:t>Other Works</a:t>
            </a:r>
            <a:r>
              <a:rPr lang="en-US" sz="1600" dirty="0">
                <a:latin typeface="+mj-lt"/>
              </a:rPr>
              <a:t>: </a:t>
            </a:r>
            <a:r>
              <a:rPr lang="en-US" sz="1600" b="1" dirty="0">
                <a:latin typeface="+mj-lt"/>
              </a:rPr>
              <a:t>Clash of Clans</a:t>
            </a:r>
            <a:r>
              <a:rPr lang="en-US" sz="1600" b="1" i="0" dirty="0">
                <a:solidFill>
                  <a:srgbClr val="DADFE1"/>
                </a:solidFill>
                <a:effectLst/>
                <a:latin typeface="+mj-lt"/>
              </a:rPr>
              <a:t>                            </a:t>
            </a:r>
          </a:p>
        </p:txBody>
      </p:sp>
      <p:pic>
        <p:nvPicPr>
          <p:cNvPr id="7" name="Picture 5" descr="Age of Empires (1997)">
            <a:extLst>
              <a:ext uri="{FF2B5EF4-FFF2-40B4-BE49-F238E27FC236}">
                <a16:creationId xmlns:a16="http://schemas.microsoft.com/office/drawing/2014/main" id="{D8E83311-21B8-16D5-19CA-8076CE508D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54"/>
          <a:stretch/>
        </p:blipFill>
        <p:spPr bwMode="auto">
          <a:xfrm>
            <a:off x="2068640" y="890014"/>
            <a:ext cx="2958397" cy="32499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Clash Royale Worldwide Release Date Talks &amp; All Clash Royale">
            <a:extLst>
              <a:ext uri="{FF2B5EF4-FFF2-40B4-BE49-F238E27FC236}">
                <a16:creationId xmlns:a16="http://schemas.microsoft.com/office/drawing/2014/main" id="{7E4DC7EA-6631-D26F-95F2-52C5BB817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851" y="1235487"/>
            <a:ext cx="4495845" cy="2526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676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2767" y="859002"/>
            <a:ext cx="5919776" cy="4628580"/>
          </a:xfrm>
        </p:spPr>
        <p:txBody>
          <a:bodyPr/>
          <a:lstStyle/>
          <a:p>
            <a:r>
              <a:rPr lang="en-US" sz="1300" b="1" dirty="0">
                <a:latin typeface="+mj-lt"/>
              </a:rPr>
              <a:t>Types of Strategy Games:</a:t>
            </a:r>
          </a:p>
          <a:p>
            <a:pPr>
              <a:buFont typeface="+mj-lt"/>
              <a:buAutoNum type="arabicPeriod"/>
            </a:pPr>
            <a:r>
              <a:rPr lang="en-US" sz="1300" b="1" dirty="0">
                <a:latin typeface="+mj-lt"/>
              </a:rPr>
              <a:t>Turn-Based Strategy (TBS)</a:t>
            </a:r>
            <a:r>
              <a:rPr lang="en-US" sz="1300" dirty="0">
                <a:latin typeface="+mj-lt"/>
              </a:rPr>
              <a:t>: Players take turns to move units, build structures, or make decisions. This format allows for thoughtful planning and gives players time to evaluate their next move.</a:t>
            </a:r>
          </a:p>
          <a:p>
            <a:pPr>
              <a:buFont typeface="+mj-lt"/>
              <a:buAutoNum type="arabicPeriod"/>
            </a:pPr>
            <a:r>
              <a:rPr lang="en-US" sz="1300" b="1" dirty="0">
                <a:latin typeface="+mj-lt"/>
              </a:rPr>
              <a:t>Real-Time Strategy (RTS)</a:t>
            </a:r>
            <a:r>
              <a:rPr lang="en-US" sz="1300" dirty="0">
                <a:latin typeface="+mj-lt"/>
              </a:rPr>
              <a:t>: Actions unfold in real time, requiring players to make quick decisions while managing resources, building units, and directing armies. Speed and adaptability are essential.</a:t>
            </a:r>
          </a:p>
          <a:p>
            <a:pPr>
              <a:buFont typeface="+mj-lt"/>
              <a:buAutoNum type="arabicPeriod"/>
            </a:pPr>
            <a:r>
              <a:rPr lang="en-US" sz="1300" b="1" dirty="0">
                <a:latin typeface="+mj-lt"/>
              </a:rPr>
              <a:t>4X Strategy (Explore, Expand, Exploit, Exterminate)</a:t>
            </a:r>
            <a:r>
              <a:rPr lang="en-US" sz="1300" dirty="0">
                <a:latin typeface="+mj-lt"/>
              </a:rPr>
              <a:t>: 4X games focus on managing an empire by exploring the game world, expanding territories, exploiting resources, and exterminating enemies. </a:t>
            </a:r>
            <a:r>
              <a:rPr lang="en-US" sz="1300" b="1" dirty="0">
                <a:latin typeface="+mj-lt"/>
              </a:rPr>
              <a:t>Tactical Strategy Games</a:t>
            </a:r>
            <a:r>
              <a:rPr lang="en-US" sz="1300" dirty="0">
                <a:latin typeface="+mj-lt"/>
              </a:rPr>
              <a:t>: Tactical strategy focuses on smaller-scale, turn-based combat. Players control a limited number of units or characters in combat, where every move is critical.</a:t>
            </a:r>
          </a:p>
          <a:p>
            <a:r>
              <a:rPr lang="en-US" b="1" dirty="0">
                <a:latin typeface="+mj-lt"/>
              </a:rPr>
              <a:t>4.Tactical Strategy Games</a:t>
            </a:r>
            <a:r>
              <a:rPr lang="en-US" dirty="0">
                <a:latin typeface="+mj-lt"/>
              </a:rPr>
              <a:t>: Tactical strategy focuses on smaller-scale, turn-based combat. Players control a limited number of units or characters in combat, where every move is critical.</a:t>
            </a:r>
          </a:p>
          <a:p>
            <a:r>
              <a:rPr lang="en-US" sz="1300" b="1" dirty="0">
                <a:latin typeface="+mj-lt"/>
              </a:rPr>
              <a:t>5.Tower Defense Games</a:t>
            </a:r>
            <a:r>
              <a:rPr lang="en-US" sz="1300" dirty="0">
                <a:latin typeface="+mj-lt"/>
              </a:rPr>
              <a:t>: Players must defend a base or territory by placing defensive structures that automatically attack waves of incoming enemies. Strategy involves selecting the right towers, upgrading them, and positioning them in optimal locations.</a:t>
            </a:r>
          </a:p>
          <a:p>
            <a:r>
              <a:rPr lang="en-US" sz="1300" b="1" dirty="0">
                <a:latin typeface="+mj-lt"/>
              </a:rPr>
              <a:t>6.Card-Based Strategy</a:t>
            </a:r>
            <a:r>
              <a:rPr lang="en-US" sz="1300" dirty="0">
                <a:latin typeface="+mj-lt"/>
              </a:rPr>
              <a:t>: These games use collectible or customizable decks of cards to represent units, spells, or abilities. Players strategically play cards to defeat opponents, relying on deck-building and resource management.</a:t>
            </a:r>
          </a:p>
          <a:p>
            <a:r>
              <a:rPr lang="en-US" sz="1300" b="1" dirty="0">
                <a:latin typeface="+mj-lt"/>
              </a:rPr>
              <a:t>7.Card-Based Strategy</a:t>
            </a:r>
            <a:r>
              <a:rPr lang="en-US" sz="1300" dirty="0">
                <a:latin typeface="+mj-lt"/>
              </a:rPr>
              <a:t>: These games use collectible or customizable decks of cards to represent units, spells, or abilities. Players strategically play cards to defeat opponents, relying on deck-building and resource management.</a:t>
            </a:r>
          </a:p>
          <a:p>
            <a:pPr>
              <a:buFont typeface="+mj-lt"/>
              <a:buAutoNum type="arabicPeriod"/>
            </a:pPr>
            <a:endParaRPr lang="en-US" sz="1300" dirty="0">
              <a:latin typeface="+mj-lt"/>
            </a:endParaRPr>
          </a:p>
          <a:p>
            <a:pPr>
              <a:buFont typeface="+mj-lt"/>
              <a:buAutoNum type="arabicPeriod"/>
            </a:pPr>
            <a:endParaRPr lang="en-US" sz="1300" dirty="0">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19</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14901" y="295602"/>
            <a:ext cx="7030386"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strategy games</a:t>
            </a:r>
          </a:p>
        </p:txBody>
      </p:sp>
      <p:pic>
        <p:nvPicPr>
          <p:cNvPr id="1026" name="Picture 2" descr="Civilization">
            <a:extLst>
              <a:ext uri="{FF2B5EF4-FFF2-40B4-BE49-F238E27FC236}">
                <a16:creationId xmlns:a16="http://schemas.microsoft.com/office/drawing/2014/main" id="{7F16E437-5D10-E6B8-78EC-C1676EFC5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066" y="99913"/>
            <a:ext cx="4014650" cy="9474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ge of empires franchise logo horiz">
            <a:extLst>
              <a:ext uri="{FF2B5EF4-FFF2-40B4-BE49-F238E27FC236}">
                <a16:creationId xmlns:a16="http://schemas.microsoft.com/office/drawing/2014/main" id="{0C806BF5-CFB6-F23A-3AF9-E4078F61F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930" y="1055291"/>
            <a:ext cx="4033458" cy="4840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ellaris: Ancient Relics Story Pack - logo">
            <a:extLst>
              <a:ext uri="{FF2B5EF4-FFF2-40B4-BE49-F238E27FC236}">
                <a16:creationId xmlns:a16="http://schemas.microsoft.com/office/drawing/2014/main" id="{FF21098E-9187-7878-BF1F-19685B3E5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092" y="1312777"/>
            <a:ext cx="3737145" cy="13853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6655A61-1E10-D5FA-159E-11EA86C926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092" y="2457061"/>
            <a:ext cx="3839084" cy="12302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uropa Universalis IV: Winds of Change">
            <a:extLst>
              <a:ext uri="{FF2B5EF4-FFF2-40B4-BE49-F238E27FC236}">
                <a16:creationId xmlns:a16="http://schemas.microsoft.com/office/drawing/2014/main" id="{0F5FF846-D62A-614C-1944-94C332805F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8213"/>
          <a:stretch/>
        </p:blipFill>
        <p:spPr bwMode="auto">
          <a:xfrm>
            <a:off x="8125168" y="3615853"/>
            <a:ext cx="2656931" cy="115365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E9967D2-6DCD-C0D9-D3CA-F38007E519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5168" y="4153325"/>
            <a:ext cx="2786770" cy="209007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earthstone Logo">
            <a:extLst>
              <a:ext uri="{FF2B5EF4-FFF2-40B4-BE49-F238E27FC236}">
                <a16:creationId xmlns:a16="http://schemas.microsoft.com/office/drawing/2014/main" id="{69DA173D-E770-0F39-991D-4269690220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5611" y="5687264"/>
            <a:ext cx="2625705" cy="1218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32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0139FC-6BF8-0C24-E11A-B01D1A7DDE23}"/>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a:t>
            </a:fld>
            <a:endParaRPr lang="en-US" dirty="0"/>
          </a:p>
        </p:txBody>
      </p:sp>
      <p:pic>
        <p:nvPicPr>
          <p:cNvPr id="10242" name="Picture 2">
            <a:extLst>
              <a:ext uri="{FF2B5EF4-FFF2-40B4-BE49-F238E27FC236}">
                <a16:creationId xmlns:a16="http://schemas.microsoft.com/office/drawing/2014/main" id="{BBBC454A-010E-7C68-9051-BA568CF8F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21" y="733862"/>
            <a:ext cx="10887357" cy="6124138"/>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21">
            <a:extLst>
              <a:ext uri="{FF2B5EF4-FFF2-40B4-BE49-F238E27FC236}">
                <a16:creationId xmlns:a16="http://schemas.microsoft.com/office/drawing/2014/main" id="{CEA95D66-07D4-B718-7442-747FF0943818}"/>
              </a:ext>
            </a:extLst>
          </p:cNvPr>
          <p:cNvSpPr>
            <a:spLocks noGrp="1"/>
          </p:cNvSpPr>
          <p:nvPr>
            <p:ph type="body" sz="quarter" idx="14"/>
          </p:nvPr>
        </p:nvSpPr>
        <p:spPr>
          <a:xfrm>
            <a:off x="947530" y="5742471"/>
            <a:ext cx="10432503" cy="950354"/>
          </a:xfrm>
        </p:spPr>
        <p:txBody>
          <a:bodyPr/>
          <a:lstStyle/>
          <a:p>
            <a:pPr marL="0" indent="0" algn="ctr">
              <a:buNone/>
            </a:pPr>
            <a:r>
              <a:rPr lang="en-US" sz="1600" b="0" i="0" dirty="0">
                <a:effectLst/>
                <a:latin typeface="+mj-lt"/>
              </a:rPr>
              <a:t>A video game genre is a specific category of games related by similar gameplay characteristics. Video game genres are not usually defined by the setting or story of the game or its medium of play, but by the way the player interacts with the game.</a:t>
            </a:r>
          </a:p>
        </p:txBody>
      </p:sp>
      <p:sp>
        <p:nvSpPr>
          <p:cNvPr id="9" name="Title 8">
            <a:extLst>
              <a:ext uri="{FF2B5EF4-FFF2-40B4-BE49-F238E27FC236}">
                <a16:creationId xmlns:a16="http://schemas.microsoft.com/office/drawing/2014/main" id="{AF5E16D3-4028-AA0C-A7D9-8AB40A05535B}"/>
              </a:ext>
            </a:extLst>
          </p:cNvPr>
          <p:cNvSpPr>
            <a:spLocks noGrp="1"/>
          </p:cNvSpPr>
          <p:nvPr>
            <p:ph type="title"/>
          </p:nvPr>
        </p:nvSpPr>
        <p:spPr>
          <a:xfrm>
            <a:off x="1313736" y="417443"/>
            <a:ext cx="6372526" cy="1163277"/>
          </a:xfrm>
        </p:spPr>
        <p:txBody>
          <a:bodyPr/>
          <a:lstStyle/>
          <a:p>
            <a:r>
              <a:rPr lang="en-US" dirty="0">
                <a:latin typeface="Akira Expanded" panose="02000800000000000000" pitchFamily="50" charset="0"/>
              </a:rPr>
              <a:t>ABOUT </a:t>
            </a:r>
            <a:br>
              <a:rPr lang="en-US" dirty="0">
                <a:latin typeface="Akira Expanded" panose="02000800000000000000" pitchFamily="50" charset="0"/>
              </a:rPr>
            </a:br>
            <a:r>
              <a:rPr lang="en-US" dirty="0">
                <a:latin typeface="Akira Expanded" panose="02000800000000000000" pitchFamily="50" charset="0"/>
              </a:rPr>
              <a:t>game genres</a:t>
            </a:r>
          </a:p>
        </p:txBody>
      </p:sp>
      <p:sp>
        <p:nvSpPr>
          <p:cNvPr id="3" name="Footer Placeholder 2">
            <a:extLst>
              <a:ext uri="{FF2B5EF4-FFF2-40B4-BE49-F238E27FC236}">
                <a16:creationId xmlns:a16="http://schemas.microsoft.com/office/drawing/2014/main" id="{71C99C3A-AD18-D896-0348-694C4B548B3F}"/>
              </a:ext>
            </a:extLst>
          </p:cNvPr>
          <p:cNvSpPr>
            <a:spLocks noGrp="1"/>
          </p:cNvSpPr>
          <p:nvPr>
            <p:ph type="ftr" sz="quarter" idx="11"/>
          </p:nvPr>
        </p:nvSpPr>
        <p:spPr>
          <a:xfrm rot="16200000">
            <a:off x="-2009849" y="3308393"/>
            <a:ext cx="5170509" cy="333752"/>
          </a:xfrm>
        </p:spPr>
        <p:txBody>
          <a:bodyPr/>
          <a:lstStyle/>
          <a:p>
            <a:r>
              <a:rPr lang="en-US" dirty="0"/>
              <a:t>GAME GENERS</a:t>
            </a:r>
          </a:p>
        </p:txBody>
      </p:sp>
    </p:spTree>
    <p:extLst>
      <p:ext uri="{BB962C8B-B14F-4D97-AF65-F5344CB8AC3E}">
        <p14:creationId xmlns:p14="http://schemas.microsoft.com/office/powerpoint/2010/main" val="1753452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69677" y="168567"/>
            <a:ext cx="6886309" cy="798841"/>
          </a:xfrm>
        </p:spPr>
        <p:txBody>
          <a:bodyPr/>
          <a:lstStyle/>
          <a:p>
            <a:r>
              <a:rPr lang="en-US" sz="4400" dirty="0">
                <a:latin typeface="Akira Expanded" panose="02000800000000000000" pitchFamily="50" charset="0"/>
              </a:rPr>
              <a:t>Stealth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69677" y="827559"/>
            <a:ext cx="6995487" cy="4628580"/>
          </a:xfrm>
        </p:spPr>
        <p:txBody>
          <a:bodyPr/>
          <a:lstStyle/>
          <a:p>
            <a:r>
              <a:rPr lang="en-US" b="1" dirty="0">
                <a:latin typeface="+mj-lt"/>
              </a:rPr>
              <a:t>Stealth games</a:t>
            </a:r>
            <a:r>
              <a:rPr lang="en-US" dirty="0">
                <a:latin typeface="+mj-lt"/>
              </a:rPr>
              <a:t> are a subgenre of action games that emphasize avoiding detection, sneaking, and using tactics over brute force. In stealth games, players typically need to navigate through environments without being noticed by enemies or security systems, often achieving objectives such as assassinations, thefts, or espionage in a quiet and calculated manner. </a:t>
            </a:r>
          </a:p>
          <a:p>
            <a:r>
              <a:rPr lang="en-US" b="1" dirty="0">
                <a:latin typeface="+mj-lt"/>
              </a:rPr>
              <a:t>Key Features of Stealth Games:</a:t>
            </a:r>
          </a:p>
          <a:p>
            <a:pPr>
              <a:buFont typeface="+mj-lt"/>
              <a:buAutoNum type="arabicPeriod"/>
            </a:pPr>
            <a:r>
              <a:rPr lang="en-US" b="1" dirty="0">
                <a:latin typeface="+mj-lt"/>
              </a:rPr>
              <a:t>Avoiding Detection</a:t>
            </a:r>
            <a:r>
              <a:rPr lang="en-US" dirty="0">
                <a:latin typeface="+mj-lt"/>
              </a:rPr>
              <a:t>: A core aspect of stealth games is remaining undetected by enemies or surveillance systems. </a:t>
            </a:r>
          </a:p>
          <a:p>
            <a:pPr>
              <a:buFont typeface="+mj-lt"/>
              <a:buAutoNum type="arabicPeriod"/>
            </a:pPr>
            <a:r>
              <a:rPr lang="en-US" b="1" dirty="0">
                <a:latin typeface="+mj-lt"/>
              </a:rPr>
              <a:t>Use of Shadows and Cover</a:t>
            </a:r>
            <a:r>
              <a:rPr lang="en-US" dirty="0">
                <a:latin typeface="+mj-lt"/>
              </a:rPr>
              <a:t>: Shadows, walls, and other environmental elements play a major role in stealth games, as they offer players places to hide and avoid detection. </a:t>
            </a:r>
          </a:p>
          <a:p>
            <a:pPr>
              <a:buFont typeface="+mj-lt"/>
              <a:buAutoNum type="arabicPeriod"/>
            </a:pPr>
            <a:r>
              <a:rPr lang="en-US" b="1" dirty="0">
                <a:latin typeface="+mj-lt"/>
              </a:rPr>
              <a:t>Non-lethal and Lethal Options</a:t>
            </a:r>
            <a:r>
              <a:rPr lang="en-US" dirty="0">
                <a:latin typeface="+mj-lt"/>
              </a:rPr>
              <a:t>: Players are often given the choice to neutralize enemies in non-lethal ways (knocking out or tranquilizing enemies) or take more aggressive, lethal actions (killing them). </a:t>
            </a:r>
            <a:r>
              <a:rPr lang="en-US" b="1" dirty="0">
                <a:latin typeface="+mj-lt"/>
              </a:rPr>
              <a:t>Planning and Timing</a:t>
            </a:r>
            <a:r>
              <a:rPr lang="en-US" dirty="0">
                <a:latin typeface="+mj-lt"/>
              </a:rPr>
              <a:t>: Players must often observe enemy patrols and behaviors, waiting for the right time to move or strike. Stealth games often reward planning, patience, and careful timing rather than rushing in headfirst.</a:t>
            </a:r>
          </a:p>
          <a:p>
            <a:pPr>
              <a:buFont typeface="+mj-lt"/>
              <a:buAutoNum type="arabicPeriod"/>
            </a:pPr>
            <a:r>
              <a:rPr lang="en-US" b="1" dirty="0">
                <a:latin typeface="+mj-lt"/>
              </a:rPr>
              <a:t>Disguises and Deception</a:t>
            </a:r>
            <a:r>
              <a:rPr lang="en-US" dirty="0">
                <a:latin typeface="+mj-lt"/>
              </a:rPr>
              <a:t>: In some stealth games, players can use disguises or gadgets to blend in with enemies, sabotage security systems, or otherwise trick adversaries into believing they are not a threat.</a:t>
            </a:r>
          </a:p>
          <a:p>
            <a:pPr>
              <a:buFont typeface="+mj-lt"/>
              <a:buAutoNum type="arabicPeriod"/>
            </a:pPr>
            <a:r>
              <a:rPr lang="en-US" b="1" dirty="0">
                <a:latin typeface="+mj-lt"/>
              </a:rPr>
              <a:t>Noise Management</a:t>
            </a:r>
            <a:r>
              <a:rPr lang="en-US" dirty="0">
                <a:latin typeface="+mj-lt"/>
              </a:rPr>
              <a:t>: Stealth games often introduce sound as a factor. Players need to be aware of how much noise they make while moving or interacting with the environment (e.g., running vs. walking), as enemies can hear suspicious sounds and investigate.</a:t>
            </a:r>
          </a:p>
          <a:p>
            <a:pPr>
              <a:buFont typeface="+mj-lt"/>
              <a:buAutoNum type="arabicPeriod"/>
            </a:pPr>
            <a:r>
              <a:rPr lang="en-US" b="1" dirty="0">
                <a:latin typeface="+mj-lt"/>
              </a:rPr>
              <a:t>Gadgets and Tools</a:t>
            </a:r>
            <a:r>
              <a:rPr lang="en-US" dirty="0">
                <a:latin typeface="+mj-lt"/>
              </a:rPr>
              <a:t>: Stealth games frequently provide players with a range of gadgets or tools that help them navigate the environment without being seen or to disable enemies silently. These can include smoke bombs, night vision goggles, tranquilizer guns, hacking devices, and more.</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20</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2050" name="Picture 2" descr="Assassin's Creed Rogue- Xbox 360">
            <a:extLst>
              <a:ext uri="{FF2B5EF4-FFF2-40B4-BE49-F238E27FC236}">
                <a16:creationId xmlns:a16="http://schemas.microsoft.com/office/drawing/2014/main" id="{684E7CF2-C8BB-6DFB-A09F-D08BA324F0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90"/>
          <a:stretch/>
        </p:blipFill>
        <p:spPr bwMode="auto">
          <a:xfrm>
            <a:off x="8378510" y="254300"/>
            <a:ext cx="2564128" cy="3174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atch Dogs: Bad Blood Box Art">
            <a:extLst>
              <a:ext uri="{FF2B5EF4-FFF2-40B4-BE49-F238E27FC236}">
                <a16:creationId xmlns:a16="http://schemas.microsoft.com/office/drawing/2014/main" id="{38488F34-E031-2894-A424-921E0AF9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914" y="3532522"/>
            <a:ext cx="2239320" cy="316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486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stealth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184349" y="4796834"/>
            <a:ext cx="4726981" cy="1007087"/>
          </a:xfrm>
        </p:spPr>
        <p:txBody>
          <a:bodyPr/>
          <a:lstStyle/>
          <a:p>
            <a:pPr algn="ctr"/>
            <a:r>
              <a:rPr lang="en-US" sz="1600" dirty="0">
                <a:effectLst/>
                <a:latin typeface="+mj-lt"/>
              </a:rPr>
              <a:t>Assassin's Creed Rogue is a 2014 action-adventure-stealth game developed by Ubisoft .It is set between 2012's Assassin's Creed III and 2013's Assassin's Creed IV: Black Flag.</a:t>
            </a:r>
          </a:p>
          <a:p>
            <a:pPr algn="ctr"/>
            <a:r>
              <a:rPr lang="en-US" sz="1600" dirty="0">
                <a:latin typeface="+mj-lt"/>
              </a:rPr>
              <a:t>The Stealth Mechanics, Environmental interaction, Tactical Gameplay and variety of stealth based tools and gadget brings the game under stealth genre.</a:t>
            </a:r>
            <a:endParaRPr lang="en-US" sz="1600"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21</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84349" y="4201634"/>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Ubisoft Sofia                                  </a:t>
            </a:r>
            <a:r>
              <a:rPr lang="en-US" sz="1600" b="1" dirty="0">
                <a:latin typeface="+mj-lt"/>
              </a:rPr>
              <a:t>Other Works</a:t>
            </a:r>
            <a:r>
              <a:rPr lang="en-US" sz="1600" dirty="0">
                <a:latin typeface="+mj-lt"/>
              </a:rPr>
              <a:t>: </a:t>
            </a:r>
            <a:r>
              <a:rPr lang="en-US" sz="1600" b="1" dirty="0">
                <a:latin typeface="+mj-lt"/>
              </a:rPr>
              <a:t>Assassins Creed</a:t>
            </a:r>
            <a:r>
              <a:rPr lang="en-US" sz="1600" b="1" i="0" dirty="0">
                <a:effectLst/>
                <a:latin typeface="+mj-lt"/>
              </a:rPr>
              <a:t>(Game series)</a:t>
            </a:r>
            <a:r>
              <a:rPr lang="en-US" sz="1600" b="1" i="0" dirty="0">
                <a:solidFill>
                  <a:srgbClr val="DADFE1"/>
                </a:solidFill>
                <a:effectLst/>
                <a:latin typeface="+mj-lt"/>
              </a:rPr>
              <a:t>                            </a:t>
            </a: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31670" y="4719315"/>
            <a:ext cx="4933199"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dirty="0">
                <a:effectLst/>
                <a:latin typeface="+mj-lt"/>
              </a:rPr>
              <a:t>Bad Blood takes place one year after the events of the main story of Watch Dogs, and spans 10 new missions in new locations across Chicago. Players take control T-Bone, who infiltrates one of Blume's facilities in Chicago. </a:t>
            </a:r>
          </a:p>
          <a:p>
            <a:pPr algn="ctr"/>
            <a:r>
              <a:rPr lang="en-US" sz="1600" dirty="0">
                <a:latin typeface="+mj-lt"/>
              </a:rPr>
              <a:t>Stealth bases gameplay mechanism, hacking ability, parkour, focus on hacking and tools and gadgets for stealth assassination brings the game under stealth genre.</a:t>
            </a:r>
            <a:endParaRPr lang="en-US" sz="1600" b="0"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280672" y="4131055"/>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a:solidFill>
                  <a:srgbClr val="E6E6E6"/>
                </a:solidFill>
                <a:effectLst/>
                <a:latin typeface="+mj-lt"/>
              </a:rPr>
              <a:t>Ubisoft Montreal</a:t>
            </a:r>
            <a:r>
              <a:rPr lang="en-US" sz="1200" b="1" i="0" dirty="0">
                <a:solidFill>
                  <a:srgbClr val="DADFE1"/>
                </a:solidFill>
                <a:effectLst/>
                <a:latin typeface="+mj-lt"/>
              </a:rPr>
              <a:t>                                               </a:t>
            </a:r>
            <a:r>
              <a:rPr lang="en-US" sz="1600" b="1" dirty="0">
                <a:latin typeface="+mj-lt"/>
              </a:rPr>
              <a:t>Other Works</a:t>
            </a:r>
            <a:r>
              <a:rPr lang="en-US" sz="1600" dirty="0">
                <a:latin typeface="+mj-lt"/>
              </a:rPr>
              <a:t>: </a:t>
            </a:r>
            <a:r>
              <a:rPr lang="en-US" sz="1600" b="1" dirty="0">
                <a:latin typeface="+mj-lt"/>
              </a:rPr>
              <a:t>Clash of Clans</a:t>
            </a:r>
            <a:r>
              <a:rPr lang="en-US" sz="1600" b="1" i="0" dirty="0">
                <a:solidFill>
                  <a:srgbClr val="DADFE1"/>
                </a:solidFill>
                <a:effectLst/>
                <a:latin typeface="+mj-lt"/>
              </a:rPr>
              <a:t>                            </a:t>
            </a:r>
          </a:p>
        </p:txBody>
      </p:sp>
      <p:pic>
        <p:nvPicPr>
          <p:cNvPr id="4" name="Picture 2" descr="Assassin's Creed Rogue- Xbox 360">
            <a:extLst>
              <a:ext uri="{FF2B5EF4-FFF2-40B4-BE49-F238E27FC236}">
                <a16:creationId xmlns:a16="http://schemas.microsoft.com/office/drawing/2014/main" id="{465BF115-6F88-D7BE-C4A2-08E5AF1448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90"/>
          <a:stretch/>
        </p:blipFill>
        <p:spPr bwMode="auto">
          <a:xfrm>
            <a:off x="2229413" y="927711"/>
            <a:ext cx="2564128" cy="3174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Watch Dogs: Bad Blood Box Art">
            <a:extLst>
              <a:ext uri="{FF2B5EF4-FFF2-40B4-BE49-F238E27FC236}">
                <a16:creationId xmlns:a16="http://schemas.microsoft.com/office/drawing/2014/main" id="{5F7F3B27-21A0-36FE-5208-4FAD0EEC6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953" y="814379"/>
            <a:ext cx="2328634" cy="3288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225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2767" y="1057785"/>
            <a:ext cx="5919776" cy="4628580"/>
          </a:xfrm>
        </p:spPr>
        <p:txBody>
          <a:bodyPr/>
          <a:lstStyle/>
          <a:p>
            <a:r>
              <a:rPr lang="en-US" sz="1600" b="1" dirty="0">
                <a:latin typeface="+mj-lt"/>
              </a:rPr>
              <a:t>Types of Stealth Games:</a:t>
            </a:r>
          </a:p>
          <a:p>
            <a:pPr>
              <a:buFont typeface="+mj-lt"/>
              <a:buAutoNum type="arabicPeriod"/>
            </a:pPr>
            <a:r>
              <a:rPr lang="en-US" sz="1600" b="1" dirty="0">
                <a:latin typeface="+mj-lt"/>
              </a:rPr>
              <a:t>Pure Stealth Games</a:t>
            </a:r>
            <a:r>
              <a:rPr lang="en-US" sz="1600" dirty="0">
                <a:latin typeface="+mj-lt"/>
              </a:rPr>
              <a:t>: These games focus almost entirely on sneaking and avoiding detection. Players are penalized for being caught and often need to restart sections if they are spotted.</a:t>
            </a:r>
          </a:p>
          <a:p>
            <a:pPr>
              <a:buFont typeface="+mj-lt"/>
              <a:buAutoNum type="arabicPeriod"/>
            </a:pPr>
            <a:r>
              <a:rPr lang="en-US" sz="1600" b="1" dirty="0">
                <a:latin typeface="+mj-lt"/>
              </a:rPr>
              <a:t>Action-Stealth Games</a:t>
            </a:r>
            <a:r>
              <a:rPr lang="en-US" sz="1600" dirty="0">
                <a:latin typeface="+mj-lt"/>
              </a:rPr>
              <a:t>: These games blend stealth mechanics with action-oriented gameplay, giving players the option to engage enemies directly if they are detected or if they choose to do so.</a:t>
            </a:r>
          </a:p>
          <a:p>
            <a:pPr>
              <a:buFont typeface="+mj-lt"/>
              <a:buAutoNum type="arabicPeriod"/>
            </a:pPr>
            <a:r>
              <a:rPr lang="en-US" sz="1600" b="1" dirty="0">
                <a:latin typeface="+mj-lt"/>
              </a:rPr>
              <a:t>Open-World Stealth Games</a:t>
            </a:r>
            <a:r>
              <a:rPr lang="en-US" sz="1600" dirty="0">
                <a:latin typeface="+mj-lt"/>
              </a:rPr>
              <a:t>: Some stealth games are set in open worlds, giving players the freedom to approach objectives using stealth in a variety of ways, including blending into crowds, using vantage points, and planning routes.</a:t>
            </a:r>
          </a:p>
          <a:p>
            <a:pPr>
              <a:buFont typeface="+mj-lt"/>
              <a:buAutoNum type="arabicPeriod"/>
            </a:pPr>
            <a:r>
              <a:rPr lang="en-US" sz="1600" b="1" dirty="0">
                <a:latin typeface="+mj-lt"/>
              </a:rPr>
              <a:t>Stealth Horror</a:t>
            </a:r>
            <a:r>
              <a:rPr lang="en-US" sz="1600" dirty="0">
                <a:latin typeface="+mj-lt"/>
              </a:rPr>
              <a:t>: These games incorporate stealth elements into horror settings, where players must hide from or avoid deadly creatures or enemies. Often, combat is not an option, and the focus is on survival through stealth.</a:t>
            </a:r>
          </a:p>
          <a:p>
            <a:pPr>
              <a:buFont typeface="+mj-lt"/>
              <a:buAutoNum type="arabicPeriod"/>
            </a:pPr>
            <a:r>
              <a:rPr lang="en-US" sz="1600" b="1" dirty="0">
                <a:latin typeface="+mj-lt"/>
              </a:rPr>
              <a:t>Stealth-Adventure Games</a:t>
            </a:r>
            <a:r>
              <a:rPr lang="en-US" sz="1600" dirty="0">
                <a:latin typeface="+mj-lt"/>
              </a:rPr>
              <a:t>: These games combine stealth mechanics with adventure, puzzle-solving, and exploration. Players must sneak through levels while also solving environmental puzzles and progressing through the story.</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22</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14901" y="295602"/>
            <a:ext cx="7030386"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stealth games</a:t>
            </a:r>
          </a:p>
        </p:txBody>
      </p:sp>
      <p:pic>
        <p:nvPicPr>
          <p:cNvPr id="10248" name="Picture 8">
            <a:extLst>
              <a:ext uri="{FF2B5EF4-FFF2-40B4-BE49-F238E27FC236}">
                <a16:creationId xmlns:a16="http://schemas.microsoft.com/office/drawing/2014/main" id="{A99B09A7-22FC-688B-2B02-D2434A4FE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940" y="789126"/>
            <a:ext cx="3589268" cy="2020047"/>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Watch Dogs Logo">
            <a:extLst>
              <a:ext uri="{FF2B5EF4-FFF2-40B4-BE49-F238E27FC236}">
                <a16:creationId xmlns:a16="http://schemas.microsoft.com/office/drawing/2014/main" id="{3E86947A-D1F5-934F-9F22-D416A59A8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7699" y="2216012"/>
            <a:ext cx="25717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51ED100F-8876-CCA1-7BD9-ED43A134AE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7699" y="2815352"/>
            <a:ext cx="2269056" cy="1319834"/>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C992263E-5772-CAD5-6A27-588A1D85EB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951"/>
          <a:stretch/>
        </p:blipFill>
        <p:spPr bwMode="auto">
          <a:xfrm>
            <a:off x="8746435" y="4135186"/>
            <a:ext cx="1453559" cy="2192613"/>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a:extLst>
              <a:ext uri="{FF2B5EF4-FFF2-40B4-BE49-F238E27FC236}">
                <a16:creationId xmlns:a16="http://schemas.microsoft.com/office/drawing/2014/main" id="{EDE54AB6-D00A-2E6F-1D51-C033C68838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5287" y="373886"/>
            <a:ext cx="2805282" cy="103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549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69677" y="168567"/>
            <a:ext cx="6886309" cy="798841"/>
          </a:xfrm>
        </p:spPr>
        <p:txBody>
          <a:bodyPr/>
          <a:lstStyle/>
          <a:p>
            <a:r>
              <a:rPr lang="en-US" sz="4400" dirty="0">
                <a:latin typeface="Akira Expanded" panose="02000800000000000000" pitchFamily="50" charset="0"/>
              </a:rPr>
              <a:t>Sandbox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69677" y="820578"/>
            <a:ext cx="6995487" cy="4628580"/>
          </a:xfrm>
        </p:spPr>
        <p:txBody>
          <a:bodyPr/>
          <a:lstStyle/>
          <a:p>
            <a:r>
              <a:rPr lang="en-US" sz="1500" b="1" dirty="0">
                <a:latin typeface="+mj-lt"/>
              </a:rPr>
              <a:t>Sandbox games</a:t>
            </a:r>
            <a:r>
              <a:rPr lang="en-US" sz="1500" dirty="0">
                <a:latin typeface="+mj-lt"/>
              </a:rPr>
              <a:t> are a genre of video games that provide players with a vast open world and give them the freedom to explore, create, and interact with the environment in any way they choose. Players are encouraged to experiment, explore, and create their own experiences within the game world.</a:t>
            </a:r>
          </a:p>
          <a:p>
            <a:r>
              <a:rPr lang="en-US" sz="1500" b="1" dirty="0">
                <a:latin typeface="+mj-lt"/>
              </a:rPr>
              <a:t>Key Features of Sandbox Games:</a:t>
            </a:r>
          </a:p>
          <a:p>
            <a:pPr>
              <a:buFont typeface="+mj-lt"/>
              <a:buAutoNum type="arabicPeriod"/>
            </a:pPr>
            <a:r>
              <a:rPr lang="en-US" sz="1500" b="1" dirty="0">
                <a:latin typeface="+mj-lt"/>
              </a:rPr>
              <a:t>Open-World Exploration</a:t>
            </a:r>
            <a:r>
              <a:rPr lang="en-US" sz="1500" dirty="0">
                <a:latin typeface="+mj-lt"/>
              </a:rPr>
              <a:t>: One of the defining features of sandbox games is the open-world environment, where players can explore vast landscapes, cities, or other settings with minimal restrictions. </a:t>
            </a:r>
          </a:p>
          <a:p>
            <a:pPr>
              <a:buFont typeface="+mj-lt"/>
              <a:buAutoNum type="arabicPeriod"/>
            </a:pPr>
            <a:r>
              <a:rPr lang="en-US" sz="1500" b="1" dirty="0">
                <a:latin typeface="+mj-lt"/>
              </a:rPr>
              <a:t>Player Freedom</a:t>
            </a:r>
            <a:r>
              <a:rPr lang="en-US" sz="1500" dirty="0">
                <a:latin typeface="+mj-lt"/>
              </a:rPr>
              <a:t>: Players are given significant freedom to approach tasks, missions, or goals in the way they see fit. </a:t>
            </a:r>
          </a:p>
          <a:p>
            <a:pPr>
              <a:buFont typeface="+mj-lt"/>
              <a:buAutoNum type="arabicPeriod"/>
            </a:pPr>
            <a:r>
              <a:rPr lang="en-US" sz="1500" b="1" dirty="0">
                <a:latin typeface="+mj-lt"/>
              </a:rPr>
              <a:t>Creative Gameplay</a:t>
            </a:r>
            <a:r>
              <a:rPr lang="en-US" sz="1500" dirty="0">
                <a:latin typeface="+mj-lt"/>
              </a:rPr>
              <a:t>: Sandbox games often include crafting, building, or customization elements. Players can use in-game tools or resources to build structures, modify the environment.</a:t>
            </a:r>
          </a:p>
          <a:p>
            <a:pPr>
              <a:buFont typeface="+mj-lt"/>
              <a:buAutoNum type="arabicPeriod"/>
            </a:pPr>
            <a:r>
              <a:rPr lang="en-US" sz="1500" b="1" dirty="0">
                <a:latin typeface="+mj-lt"/>
              </a:rPr>
              <a:t>Dynamic World</a:t>
            </a:r>
            <a:r>
              <a:rPr lang="en-US" sz="1500" dirty="0">
                <a:latin typeface="+mj-lt"/>
              </a:rPr>
              <a:t>: The game world in sandbox games is often designed to be dynamic and reactive, meaning that player actions can influence or change the environment. For example, NPCs (non-player characters) may react to player behavior, weather may change, and environments can be destructible or modifiable.</a:t>
            </a:r>
          </a:p>
          <a:p>
            <a:pPr>
              <a:buFont typeface="+mj-lt"/>
              <a:buAutoNum type="arabicPeriod"/>
            </a:pPr>
            <a:r>
              <a:rPr lang="en-US" sz="1500" b="1" dirty="0">
                <a:latin typeface="+mj-lt"/>
              </a:rPr>
              <a:t>Non-linear Storytelling</a:t>
            </a:r>
            <a:r>
              <a:rPr lang="en-US" sz="1500" dirty="0">
                <a:latin typeface="+mj-lt"/>
              </a:rPr>
              <a:t>: While some sandbox games feature a main story or campaign, they often allow players to pursue side quests, random encounters, or other activities at any time. </a:t>
            </a:r>
          </a:p>
          <a:p>
            <a:pPr>
              <a:buFont typeface="+mj-lt"/>
              <a:buAutoNum type="arabicPeriod"/>
            </a:pPr>
            <a:r>
              <a:rPr lang="en-US" sz="1500" b="1" dirty="0">
                <a:latin typeface="+mj-lt"/>
              </a:rPr>
              <a:t>Modding and Customization</a:t>
            </a:r>
            <a:r>
              <a:rPr lang="en-US" sz="1500" dirty="0">
                <a:latin typeface="+mj-lt"/>
              </a:rPr>
              <a:t>: Many sandbox games support modding, where players can create custom content such as new missions, environments, or gameplay mechanics. </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23</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3074" name="Picture 2" descr="Hitman 3 Box Art">
            <a:extLst>
              <a:ext uri="{FF2B5EF4-FFF2-40B4-BE49-F238E27FC236}">
                <a16:creationId xmlns:a16="http://schemas.microsoft.com/office/drawing/2014/main" id="{44C16CA5-189F-BC51-E21B-64D92D7498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56"/>
          <a:stretch/>
        </p:blipFill>
        <p:spPr bwMode="auto">
          <a:xfrm>
            <a:off x="8213386" y="687955"/>
            <a:ext cx="2857500" cy="35908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necraft 1">
            <a:extLst>
              <a:ext uri="{FF2B5EF4-FFF2-40B4-BE49-F238E27FC236}">
                <a16:creationId xmlns:a16="http://schemas.microsoft.com/office/drawing/2014/main" id="{9D429439-8891-4E85-EB54-470F92AD6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445" y="4524989"/>
            <a:ext cx="3053381" cy="171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211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sandbox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184349" y="4796834"/>
            <a:ext cx="4726981" cy="1007087"/>
          </a:xfrm>
        </p:spPr>
        <p:txBody>
          <a:bodyPr/>
          <a:lstStyle/>
          <a:p>
            <a:pPr algn="ctr"/>
            <a:r>
              <a:rPr lang="en-US" sz="1600" b="1" dirty="0">
                <a:effectLst/>
                <a:latin typeface="+mj-lt"/>
              </a:rPr>
              <a:t>Hitman 3 is the eighth main installment in the Hitman video game series, the sequel to 2018's Hitman 2, and the third game in the World of Assassination trilogy.</a:t>
            </a:r>
            <a:r>
              <a:rPr lang="en-US" sz="2000" b="1" dirty="0"/>
              <a:t> </a:t>
            </a:r>
            <a:r>
              <a:rPr lang="en-US" sz="1600" b="1" dirty="0">
                <a:latin typeface="+mj-lt"/>
              </a:rPr>
              <a:t>Hitman 3 is considered a sandbox game due to its design philosophy and gameplay mechanics that emphasize player choice, exploration, and freedom in how to approach objectives.</a:t>
            </a:r>
            <a:endParaRPr lang="en-US" sz="1600" b="1"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24</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84349" y="4201634"/>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IO Interactive                                       </a:t>
            </a:r>
            <a:r>
              <a:rPr lang="en-US" sz="1600" b="1" dirty="0">
                <a:latin typeface="+mj-lt"/>
              </a:rPr>
              <a:t>Other Works</a:t>
            </a:r>
            <a:r>
              <a:rPr lang="en-US" sz="1600" dirty="0">
                <a:latin typeface="+mj-lt"/>
              </a:rPr>
              <a:t>: </a:t>
            </a:r>
            <a:r>
              <a:rPr lang="en-US" sz="1600" b="1" dirty="0">
                <a:latin typeface="+mj-lt"/>
              </a:rPr>
              <a:t>Hitman </a:t>
            </a:r>
            <a:r>
              <a:rPr lang="en-US" sz="1600" b="1" i="0" dirty="0">
                <a:effectLst/>
                <a:latin typeface="+mj-lt"/>
              </a:rPr>
              <a:t>(Game series)</a:t>
            </a:r>
            <a:r>
              <a:rPr lang="en-US" sz="1600" b="1" i="0" dirty="0">
                <a:solidFill>
                  <a:srgbClr val="DADFE1"/>
                </a:solidFill>
                <a:effectLst/>
                <a:latin typeface="+mj-lt"/>
              </a:rPr>
              <a:t>                            </a:t>
            </a: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509537" y="4523833"/>
            <a:ext cx="4933199"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effectLst/>
                <a:latin typeface="+mj-lt"/>
              </a:rPr>
              <a:t>Minecraft is a 2011 sandbox game developed and published by Swedish video game developer Mojang Studios. In Minecraft, players can discover and extract raw materials, craft tools and items, and build structures, earthworks, and machines.                                       The open world, creativity, building, resource management, modding and customization bring the game </a:t>
            </a:r>
            <a:r>
              <a:rPr lang="en-US" sz="1600" b="1" dirty="0">
                <a:latin typeface="+mj-lt"/>
              </a:rPr>
              <a:t>under the sandbox genre.</a:t>
            </a:r>
            <a:endParaRPr lang="en-US" sz="1600" b="1" dirty="0">
              <a:effectLst/>
              <a:latin typeface="+mj-lt"/>
            </a:endParaRPr>
          </a:p>
          <a:p>
            <a:pPr algn="ctr"/>
            <a:endParaRPr lang="en-US" b="1"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171255" y="3928631"/>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0" i="0" dirty="0">
                <a:solidFill>
                  <a:srgbClr val="E6E6E6"/>
                </a:solidFill>
                <a:effectLst/>
                <a:latin typeface="+mj-lt"/>
              </a:rPr>
              <a:t>Mojang Studios                                               </a:t>
            </a:r>
            <a:r>
              <a:rPr lang="en-US" sz="1600" b="1" dirty="0">
                <a:latin typeface="+mj-lt"/>
              </a:rPr>
              <a:t>Other Works</a:t>
            </a:r>
            <a:r>
              <a:rPr lang="en-US" sz="1600" dirty="0">
                <a:latin typeface="+mj-lt"/>
              </a:rPr>
              <a:t>: </a:t>
            </a:r>
            <a:r>
              <a:rPr lang="en-US" sz="1600" b="1" dirty="0">
                <a:latin typeface="+mj-lt"/>
              </a:rPr>
              <a:t>Minecraft</a:t>
            </a:r>
            <a:r>
              <a:rPr lang="en-US" sz="1600" b="1" i="0" dirty="0">
                <a:effectLst/>
                <a:latin typeface="+mj-lt"/>
              </a:rPr>
              <a:t>(Game series)</a:t>
            </a:r>
            <a:r>
              <a:rPr lang="en-US" sz="1600" b="1" i="0" dirty="0">
                <a:solidFill>
                  <a:srgbClr val="DADFE1"/>
                </a:solidFill>
                <a:effectLst/>
                <a:latin typeface="+mj-lt"/>
              </a:rPr>
              <a:t> </a:t>
            </a:r>
          </a:p>
        </p:txBody>
      </p:sp>
      <p:pic>
        <p:nvPicPr>
          <p:cNvPr id="7" name="Picture 2" descr="Hitman 3 Box Art">
            <a:extLst>
              <a:ext uri="{FF2B5EF4-FFF2-40B4-BE49-F238E27FC236}">
                <a16:creationId xmlns:a16="http://schemas.microsoft.com/office/drawing/2014/main" id="{557BCE9B-1849-1387-EDC5-E243CBAA9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56"/>
          <a:stretch/>
        </p:blipFill>
        <p:spPr bwMode="auto">
          <a:xfrm>
            <a:off x="2299204" y="927583"/>
            <a:ext cx="2549215" cy="32034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necraft 1">
            <a:extLst>
              <a:ext uri="{FF2B5EF4-FFF2-40B4-BE49-F238E27FC236}">
                <a16:creationId xmlns:a16="http://schemas.microsoft.com/office/drawing/2014/main" id="{745B2C2C-DBAA-ABF7-8B32-6197A7BE2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341" y="1341003"/>
            <a:ext cx="4396385" cy="247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55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3323" y="957313"/>
            <a:ext cx="5919776" cy="4628580"/>
          </a:xfrm>
        </p:spPr>
        <p:txBody>
          <a:bodyPr/>
          <a:lstStyle/>
          <a:p>
            <a:r>
              <a:rPr lang="en-US" sz="1500" b="1" dirty="0">
                <a:latin typeface="+mj-lt"/>
              </a:rPr>
              <a:t>Types of Sandbox Games:</a:t>
            </a:r>
          </a:p>
          <a:p>
            <a:pPr>
              <a:buFont typeface="+mj-lt"/>
              <a:buAutoNum type="arabicPeriod"/>
            </a:pPr>
            <a:r>
              <a:rPr lang="en-US" sz="1500" b="1" dirty="0">
                <a:latin typeface="+mj-lt"/>
              </a:rPr>
              <a:t>Survival Sandbox Games</a:t>
            </a:r>
            <a:r>
              <a:rPr lang="en-US" sz="1500" dirty="0">
                <a:latin typeface="+mj-lt"/>
              </a:rPr>
              <a:t>: These games combine open-world exploration with survival mechanics, where players must gather resources, craft tools, and build shelters to survive against environmental threats, hunger, or enemies.</a:t>
            </a:r>
          </a:p>
          <a:p>
            <a:pPr>
              <a:buFont typeface="+mj-lt"/>
              <a:buAutoNum type="arabicPeriod"/>
            </a:pPr>
            <a:r>
              <a:rPr lang="en-US" sz="1500" b="1" dirty="0">
                <a:latin typeface="+mj-lt"/>
              </a:rPr>
              <a:t>Creative Building Sandbox Games</a:t>
            </a:r>
            <a:r>
              <a:rPr lang="en-US" sz="1500" dirty="0">
                <a:latin typeface="+mj-lt"/>
              </a:rPr>
              <a:t>: These games focus primarily on building and creativity, offering players a wide range of tools to create structures, worlds, or other content.</a:t>
            </a:r>
          </a:p>
          <a:p>
            <a:pPr>
              <a:buFont typeface="+mj-lt"/>
              <a:buAutoNum type="arabicPeriod"/>
            </a:pPr>
            <a:r>
              <a:rPr lang="en-US" sz="1500" b="1" dirty="0">
                <a:latin typeface="+mj-lt"/>
              </a:rPr>
              <a:t>Action-Adventure Sandbox Games</a:t>
            </a:r>
            <a:r>
              <a:rPr lang="en-US" sz="1500" dirty="0">
                <a:latin typeface="+mj-lt"/>
              </a:rPr>
              <a:t>: These games feature large open worlds filled with activities, missions, and objectives but give players the freedom to complete them in any order. </a:t>
            </a:r>
          </a:p>
          <a:p>
            <a:pPr>
              <a:buFont typeface="+mj-lt"/>
              <a:buAutoNum type="arabicPeriod"/>
            </a:pPr>
            <a:r>
              <a:rPr lang="en-US" sz="1500" b="1" dirty="0">
                <a:latin typeface="+mj-lt"/>
              </a:rPr>
              <a:t>Simulation Sandbox Games</a:t>
            </a:r>
            <a:r>
              <a:rPr lang="en-US" sz="1500" dirty="0">
                <a:latin typeface="+mj-lt"/>
              </a:rPr>
              <a:t>: Simulation sandbox games let players simulate systems or worlds, giving them control over various aspects of the environment or society. </a:t>
            </a:r>
          </a:p>
          <a:p>
            <a:pPr>
              <a:buFont typeface="+mj-lt"/>
              <a:buAutoNum type="arabicPeriod"/>
            </a:pPr>
            <a:r>
              <a:rPr lang="en-US" sz="1500" b="1" dirty="0">
                <a:latin typeface="+mj-lt"/>
              </a:rPr>
              <a:t>Multiplayer Sandbox Games</a:t>
            </a:r>
            <a:r>
              <a:rPr lang="en-US" sz="1500" dirty="0">
                <a:latin typeface="+mj-lt"/>
              </a:rPr>
              <a:t>: Many sandbox games feature online multiplayer, where players can collaborate or compete in shared worlds. </a:t>
            </a:r>
          </a:p>
          <a:p>
            <a:pPr>
              <a:buFont typeface="+mj-lt"/>
              <a:buAutoNum type="arabicPeriod"/>
            </a:pPr>
            <a:r>
              <a:rPr lang="en-US" sz="1500" b="1" dirty="0">
                <a:latin typeface="+mj-lt"/>
              </a:rPr>
              <a:t>Physics-Based Sandbox Games</a:t>
            </a:r>
            <a:r>
              <a:rPr lang="en-US" sz="1500" dirty="0">
                <a:latin typeface="+mj-lt"/>
              </a:rPr>
              <a:t>: These games revolve around manipulating objects, environments, and systems governed by realistic or exaggerated physics. The fun often comes from experimenting with how the game’s physics systems react to player input.</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25</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14901" y="295602"/>
            <a:ext cx="7030386"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sandbox games</a:t>
            </a:r>
          </a:p>
        </p:txBody>
      </p:sp>
      <p:pic>
        <p:nvPicPr>
          <p:cNvPr id="4" name="Picture 12">
            <a:extLst>
              <a:ext uri="{FF2B5EF4-FFF2-40B4-BE49-F238E27FC236}">
                <a16:creationId xmlns:a16="http://schemas.microsoft.com/office/drawing/2014/main" id="{DD897023-C82E-554C-6BEC-DA3FFB256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380" y="-227728"/>
            <a:ext cx="3351564" cy="22354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7EB9DB-C71A-B6ED-ECC1-50FE23E00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406" y="570376"/>
            <a:ext cx="2368442" cy="236844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GTA 5 Logo">
            <a:extLst>
              <a:ext uri="{FF2B5EF4-FFF2-40B4-BE49-F238E27FC236}">
                <a16:creationId xmlns:a16="http://schemas.microsoft.com/office/drawing/2014/main" id="{43741DF9-EAB6-E28F-3D13-A933C7115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7081" y="2175739"/>
            <a:ext cx="1480102" cy="12995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319B27-2969-3402-2DB2-ABAFAD640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259" y="3541530"/>
            <a:ext cx="2217745" cy="92868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Gmod Logo Logo">
            <a:extLst>
              <a:ext uri="{FF2B5EF4-FFF2-40B4-BE49-F238E27FC236}">
                <a16:creationId xmlns:a16="http://schemas.microsoft.com/office/drawing/2014/main" id="{C38C101C-D7E5-98BB-1D4C-CA086737AC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8917" y="4470211"/>
            <a:ext cx="2896427" cy="55234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DBDF42DC-DB85-6429-8B57-02F1D6F3AA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8851" y="5216394"/>
            <a:ext cx="3332093" cy="84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95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69677" y="168567"/>
            <a:ext cx="6886309" cy="798841"/>
          </a:xfrm>
        </p:spPr>
        <p:txBody>
          <a:bodyPr/>
          <a:lstStyle/>
          <a:p>
            <a:r>
              <a:rPr lang="en-US" sz="4400" dirty="0">
                <a:latin typeface="Akira Expanded" panose="02000800000000000000" pitchFamily="50" charset="0"/>
              </a:rPr>
              <a:t>Survival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7894" y="567986"/>
            <a:ext cx="6995487" cy="4628580"/>
          </a:xfrm>
        </p:spPr>
        <p:txBody>
          <a:bodyPr/>
          <a:lstStyle/>
          <a:p>
            <a:endParaRPr lang="en-US" sz="1300" dirty="0">
              <a:latin typeface="+mj-lt"/>
            </a:endParaRPr>
          </a:p>
          <a:p>
            <a:r>
              <a:rPr lang="en-US" sz="1300" b="1" dirty="0">
                <a:latin typeface="+mj-lt"/>
              </a:rPr>
              <a:t>Survival games</a:t>
            </a:r>
            <a:r>
              <a:rPr lang="en-US" sz="1300" dirty="0">
                <a:latin typeface="+mj-lt"/>
              </a:rPr>
              <a:t> are a genre where the player’s primary objective is to survive in a hostile environment by managing resources, crafting tools, and fending off threats such as hunger, predators, or other players. These games often involve open-world exploration, and the player must adapt to changing conditions, discover resources, and interact with dynamic environments to stay alive.</a:t>
            </a:r>
          </a:p>
          <a:p>
            <a:r>
              <a:rPr lang="en-US" sz="1300" b="1" dirty="0">
                <a:latin typeface="+mj-lt"/>
              </a:rPr>
              <a:t>Key Features of Survival Games:</a:t>
            </a:r>
          </a:p>
          <a:p>
            <a:pPr>
              <a:buFont typeface="+mj-lt"/>
              <a:buAutoNum type="arabicPeriod"/>
            </a:pPr>
            <a:r>
              <a:rPr lang="en-US" sz="1300" b="1" dirty="0">
                <a:latin typeface="+mj-lt"/>
              </a:rPr>
              <a:t>Resource Gathering</a:t>
            </a:r>
            <a:r>
              <a:rPr lang="en-US" sz="1300" dirty="0">
                <a:latin typeface="+mj-lt"/>
              </a:rPr>
              <a:t>: Survival games revolve around gathering essential resources like food, water, wood, and minerals. </a:t>
            </a:r>
          </a:p>
          <a:p>
            <a:pPr>
              <a:buFont typeface="+mj-lt"/>
              <a:buAutoNum type="arabicPeriod"/>
            </a:pPr>
            <a:r>
              <a:rPr lang="en-US" sz="1300" b="1" dirty="0">
                <a:latin typeface="+mj-lt"/>
              </a:rPr>
              <a:t>Crafting and Building</a:t>
            </a:r>
            <a:r>
              <a:rPr lang="en-US" sz="1300" dirty="0">
                <a:latin typeface="+mj-lt"/>
              </a:rPr>
              <a:t>: Crafting is a core mechanic, where players use collected resources to create tools, weapons, and structures. </a:t>
            </a:r>
          </a:p>
          <a:p>
            <a:pPr>
              <a:buFont typeface="+mj-lt"/>
              <a:buAutoNum type="arabicPeriod"/>
            </a:pPr>
            <a:r>
              <a:rPr lang="en-US" sz="1300" b="1" dirty="0">
                <a:latin typeface="+mj-lt"/>
              </a:rPr>
              <a:t>Health and Survival Mechanics</a:t>
            </a:r>
            <a:r>
              <a:rPr lang="en-US" sz="1300" dirty="0">
                <a:latin typeface="+mj-lt"/>
              </a:rPr>
              <a:t>: Players must manage various survival aspects like health, hunger, thirst, stamina, and sometimes mental stability</a:t>
            </a:r>
          </a:p>
          <a:p>
            <a:pPr>
              <a:buFont typeface="+mj-lt"/>
              <a:buAutoNum type="arabicPeriod"/>
            </a:pPr>
            <a:r>
              <a:rPr lang="en-US" sz="1300" b="1" dirty="0">
                <a:latin typeface="+mj-lt"/>
              </a:rPr>
              <a:t>Exploration</a:t>
            </a:r>
            <a:r>
              <a:rPr lang="en-US" sz="1300" dirty="0">
                <a:latin typeface="+mj-lt"/>
              </a:rPr>
              <a:t>: Survival games often feature vast, open worlds for players to explore. These environments can range from post-apocalyptic wastelands to lush forests, deserted islands, or outer space.</a:t>
            </a:r>
          </a:p>
          <a:p>
            <a:pPr>
              <a:buFont typeface="+mj-lt"/>
              <a:buAutoNum type="arabicPeriod"/>
            </a:pPr>
            <a:r>
              <a:rPr lang="en-US" sz="1300" b="1" dirty="0">
                <a:latin typeface="+mj-lt"/>
              </a:rPr>
              <a:t>Hostile Environments and Threats</a:t>
            </a:r>
            <a:r>
              <a:rPr lang="en-US" sz="1300" dirty="0">
                <a:latin typeface="+mj-lt"/>
              </a:rPr>
              <a:t>: Survival games often feature hostile environments filled with predators, enemies, or environmental hazards like extreme weather, radiation, or poisonous plants.</a:t>
            </a:r>
          </a:p>
          <a:p>
            <a:pPr>
              <a:buFont typeface="+mj-lt"/>
              <a:buAutoNum type="arabicPeriod"/>
            </a:pPr>
            <a:r>
              <a:rPr lang="en-US" sz="1300" b="1" dirty="0">
                <a:latin typeface="+mj-lt"/>
              </a:rPr>
              <a:t>Consequences for Failure</a:t>
            </a:r>
            <a:r>
              <a:rPr lang="en-US" sz="1300" dirty="0">
                <a:latin typeface="+mj-lt"/>
              </a:rPr>
              <a:t>: Many survival games incorporate to severe consequences for dying, making survival more intense. If players die, they may lose all progress or resources and need to start from scratch, creating high stakes.</a:t>
            </a:r>
          </a:p>
          <a:p>
            <a:pPr>
              <a:buFont typeface="+mj-lt"/>
              <a:buAutoNum type="arabicPeriod"/>
            </a:pPr>
            <a:r>
              <a:rPr lang="en-US" sz="1300" b="1" dirty="0">
                <a:latin typeface="+mj-lt"/>
              </a:rPr>
              <a:t>Limited Resources</a:t>
            </a:r>
            <a:r>
              <a:rPr lang="en-US" sz="1300" dirty="0">
                <a:latin typeface="+mj-lt"/>
              </a:rPr>
              <a:t>: Resources can be finite or become increasingly difficult to find, forcing players to strategize about how to use them effectively. </a:t>
            </a:r>
          </a:p>
          <a:p>
            <a:pPr>
              <a:buFont typeface="+mj-lt"/>
              <a:buAutoNum type="arabicPeriod"/>
            </a:pPr>
            <a:r>
              <a:rPr lang="en-US" sz="1300" b="1" dirty="0">
                <a:latin typeface="+mj-lt"/>
              </a:rPr>
              <a:t>Day-Night Cycles and Environmental Changes</a:t>
            </a:r>
            <a:r>
              <a:rPr lang="en-US" sz="1300" dirty="0">
                <a:latin typeface="+mj-lt"/>
              </a:rPr>
              <a:t>: Many survival games feature a dynamic day-night cycle and changing weather. </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26</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5124" name="Picture 4" descr="Dead Island - Playstation 3">
            <a:extLst>
              <a:ext uri="{FF2B5EF4-FFF2-40B4-BE49-F238E27FC236}">
                <a16:creationId xmlns:a16="http://schemas.microsoft.com/office/drawing/2014/main" id="{BBDF3611-B1CE-5491-FE0C-965847C356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55"/>
          <a:stretch/>
        </p:blipFill>
        <p:spPr bwMode="auto">
          <a:xfrm>
            <a:off x="8028993" y="363594"/>
            <a:ext cx="2970484" cy="31116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224B55A-96F1-7022-1D54-599008E6C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993" y="3609246"/>
            <a:ext cx="3012616" cy="301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417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survival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184349" y="4796834"/>
            <a:ext cx="4726981" cy="1007087"/>
          </a:xfrm>
        </p:spPr>
        <p:txBody>
          <a:bodyPr/>
          <a:lstStyle/>
          <a:p>
            <a:pPr algn="ctr"/>
            <a:r>
              <a:rPr lang="en-US" sz="1600" dirty="0">
                <a:effectLst/>
                <a:latin typeface="+mj-lt"/>
              </a:rPr>
              <a:t>Dead Island is the game is centered on the challenge of surviving a zombie-infested open world with an important emphasis on melee combat. The plot focuses on four playable survivors trying to survive on the fictional island of </a:t>
            </a:r>
            <a:r>
              <a:rPr lang="en-US" sz="1600" dirty="0" err="1">
                <a:effectLst/>
                <a:latin typeface="+mj-lt"/>
              </a:rPr>
              <a:t>Banoi</a:t>
            </a:r>
            <a:r>
              <a:rPr lang="en-US" sz="1600" dirty="0">
                <a:effectLst/>
                <a:latin typeface="+mj-lt"/>
              </a:rPr>
              <a:t>. Dead island is a survival game due to its resource management, zombie threats, crafting weapons, survival storyline and open-world.</a:t>
            </a:r>
          </a:p>
          <a:p>
            <a:pPr algn="ctr"/>
            <a:endParaRPr lang="en-US" sz="1600"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27</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84349" y="4201634"/>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Tech </a:t>
            </a:r>
            <a:r>
              <a:rPr lang="en-US" sz="1600" b="1" dirty="0">
                <a:solidFill>
                  <a:srgbClr val="DADFE1"/>
                </a:solidFill>
                <a:latin typeface="+mj-lt"/>
              </a:rPr>
              <a:t>Land                                      </a:t>
            </a:r>
            <a:r>
              <a:rPr lang="en-US" sz="1600" b="1" dirty="0">
                <a:latin typeface="+mj-lt"/>
              </a:rPr>
              <a:t>Other Works</a:t>
            </a:r>
            <a:r>
              <a:rPr lang="en-US" sz="1600" dirty="0">
                <a:latin typeface="+mj-lt"/>
              </a:rPr>
              <a:t>: </a:t>
            </a:r>
            <a:r>
              <a:rPr lang="en-US" sz="1600" b="1" dirty="0">
                <a:latin typeface="+mj-lt"/>
              </a:rPr>
              <a:t>Joe Danger </a:t>
            </a:r>
            <a:r>
              <a:rPr lang="en-US" sz="1600" b="1" i="0" dirty="0">
                <a:effectLst/>
                <a:latin typeface="+mj-lt"/>
              </a:rPr>
              <a:t>(Game series)</a:t>
            </a:r>
            <a:r>
              <a:rPr lang="en-US" sz="1600" b="1" i="0" dirty="0">
                <a:solidFill>
                  <a:srgbClr val="DADFE1"/>
                </a:solidFill>
                <a:effectLst/>
                <a:latin typeface="+mj-lt"/>
              </a:rPr>
              <a:t>                            </a:t>
            </a: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509537" y="4523833"/>
            <a:ext cx="4933199"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dirty="0">
                <a:effectLst/>
                <a:latin typeface="+mj-lt"/>
              </a:rPr>
              <a:t>The Last of Us is a 2013 action-adventure game developed by Naughty Dog and published by Sony Computer Entertainment. Players control Joel, a smuggler tasked with escorting a teenage girl, Ellie, across a post-apocalyptic United States.</a:t>
            </a:r>
            <a:r>
              <a:rPr lang="en-US" sz="1600" dirty="0">
                <a:effectLst/>
                <a:latin typeface="+mj-lt"/>
              </a:rPr>
              <a:t> The last of us is a survival game due to its resource management, environmental threats, stealth, strategy, emotional story line and crafting</a:t>
            </a:r>
          </a:p>
          <a:p>
            <a:pPr algn="ctr"/>
            <a:endParaRPr lang="en-US" sz="1600" b="0"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171255" y="3928631"/>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Naughty Dog                                            </a:t>
            </a:r>
            <a:r>
              <a:rPr lang="en-US" sz="1600" b="1" dirty="0">
                <a:latin typeface="+mj-lt"/>
              </a:rPr>
              <a:t>Other Works</a:t>
            </a:r>
            <a:r>
              <a:rPr lang="en-US" sz="1600" dirty="0">
                <a:latin typeface="+mj-lt"/>
              </a:rPr>
              <a:t>: </a:t>
            </a:r>
            <a:r>
              <a:rPr lang="en-US" sz="1600" b="1" dirty="0">
                <a:latin typeface="+mj-lt"/>
              </a:rPr>
              <a:t>Uncharted </a:t>
            </a:r>
            <a:r>
              <a:rPr lang="en-US" sz="1600" b="1" i="0" dirty="0">
                <a:effectLst/>
                <a:latin typeface="+mj-lt"/>
              </a:rPr>
              <a:t>(Game series)</a:t>
            </a:r>
            <a:r>
              <a:rPr lang="en-US" sz="1600" b="1" i="0" dirty="0">
                <a:solidFill>
                  <a:srgbClr val="DADFE1"/>
                </a:solidFill>
                <a:effectLst/>
                <a:latin typeface="+mj-lt"/>
              </a:rPr>
              <a:t>                            </a:t>
            </a:r>
          </a:p>
        </p:txBody>
      </p:sp>
      <p:pic>
        <p:nvPicPr>
          <p:cNvPr id="4" name="Picture 4" descr="Dead Island - Playstation 3">
            <a:extLst>
              <a:ext uri="{FF2B5EF4-FFF2-40B4-BE49-F238E27FC236}">
                <a16:creationId xmlns:a16="http://schemas.microsoft.com/office/drawing/2014/main" id="{BD897633-683C-AF49-5E9E-240F82CE07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55"/>
          <a:stretch/>
        </p:blipFill>
        <p:spPr bwMode="auto">
          <a:xfrm>
            <a:off x="1863604" y="949926"/>
            <a:ext cx="2970484" cy="31116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Last of Us - PlayStation 3">
            <a:extLst>
              <a:ext uri="{FF2B5EF4-FFF2-40B4-BE49-F238E27FC236}">
                <a16:creationId xmlns:a16="http://schemas.microsoft.com/office/drawing/2014/main" id="{F4D29BF9-0015-D214-BC39-6D2E21C747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72"/>
          <a:stretch/>
        </p:blipFill>
        <p:spPr bwMode="auto">
          <a:xfrm>
            <a:off x="7249560" y="845229"/>
            <a:ext cx="2970484" cy="296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626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3323" y="957313"/>
            <a:ext cx="5919776" cy="4628580"/>
          </a:xfrm>
        </p:spPr>
        <p:txBody>
          <a:bodyPr/>
          <a:lstStyle/>
          <a:p>
            <a:r>
              <a:rPr lang="en-US" b="1" dirty="0">
                <a:latin typeface="+mj-lt"/>
              </a:rPr>
              <a:t>Types of Survival Games:</a:t>
            </a:r>
          </a:p>
          <a:p>
            <a:pPr>
              <a:buFont typeface="+mj-lt"/>
              <a:buAutoNum type="arabicPeriod"/>
            </a:pPr>
            <a:r>
              <a:rPr lang="en-US" b="1" dirty="0">
                <a:latin typeface="+mj-lt"/>
              </a:rPr>
              <a:t>Open-World Survival</a:t>
            </a:r>
            <a:r>
              <a:rPr lang="en-US" dirty="0">
                <a:latin typeface="+mj-lt"/>
              </a:rPr>
              <a:t>: These games are set in large, often procedurally generated worlds that players can explore at their own pace. The emphasis is on crafting, base-building, and resource management.</a:t>
            </a:r>
          </a:p>
          <a:p>
            <a:pPr>
              <a:buFont typeface="+mj-lt"/>
              <a:buAutoNum type="arabicPeriod"/>
            </a:pPr>
            <a:r>
              <a:rPr lang="en-US" b="1" dirty="0">
                <a:latin typeface="+mj-lt"/>
              </a:rPr>
              <a:t>Survival Horror</a:t>
            </a:r>
            <a:r>
              <a:rPr lang="en-US" dirty="0">
                <a:latin typeface="+mj-lt"/>
              </a:rPr>
              <a:t>: These games combine survival mechanics with horror elements, such as limited resources, terrifying enemies, and the constant threat of danger. The focus is often on survival in a psychologically intense environment.</a:t>
            </a:r>
          </a:p>
          <a:p>
            <a:pPr>
              <a:buFont typeface="+mj-lt"/>
              <a:buAutoNum type="arabicPeriod"/>
            </a:pPr>
            <a:r>
              <a:rPr lang="en-US" b="1" dirty="0">
                <a:latin typeface="+mj-lt"/>
              </a:rPr>
              <a:t>Multiplayer Survival</a:t>
            </a:r>
            <a:r>
              <a:rPr lang="en-US" dirty="0">
                <a:latin typeface="+mj-lt"/>
              </a:rPr>
              <a:t>: Multiplayer survival games emphasize teamwork or competition, where players work together or against each other to survive in hostile environments. These games often blend cooperative play with PvP mechanics.</a:t>
            </a:r>
          </a:p>
          <a:p>
            <a:pPr>
              <a:buFont typeface="+mj-lt"/>
              <a:buAutoNum type="arabicPeriod"/>
            </a:pPr>
            <a:r>
              <a:rPr lang="en-US" b="1" dirty="0">
                <a:latin typeface="+mj-lt"/>
              </a:rPr>
              <a:t>Post-Apocalyptic Survival</a:t>
            </a:r>
            <a:r>
              <a:rPr lang="en-US" dirty="0">
                <a:latin typeface="+mj-lt"/>
              </a:rPr>
              <a:t>: These games are set in post-apocalyptic worlds where players must survive after a catastrophic event like a nuclear fallout, zombie outbreak, or global disaster.</a:t>
            </a:r>
          </a:p>
          <a:p>
            <a:pPr>
              <a:buFont typeface="+mj-lt"/>
              <a:buAutoNum type="arabicPeriod"/>
            </a:pPr>
            <a:r>
              <a:rPr lang="en-US" b="1" dirty="0">
                <a:latin typeface="+mj-lt"/>
              </a:rPr>
              <a:t>Survival Simulation</a:t>
            </a:r>
            <a:r>
              <a:rPr lang="en-US" dirty="0">
                <a:latin typeface="+mj-lt"/>
              </a:rPr>
              <a:t>: These games take a more realistic approach to survival, emphasizing real-world survival mechanics such as managing food, water, shelter, and health in realistic environments.</a:t>
            </a:r>
          </a:p>
          <a:p>
            <a:pPr>
              <a:buFont typeface="+mj-lt"/>
              <a:buAutoNum type="arabicPeriod"/>
            </a:pPr>
            <a:r>
              <a:rPr lang="en-US" b="1" dirty="0">
                <a:latin typeface="+mj-lt"/>
              </a:rPr>
              <a:t>Space Survival</a:t>
            </a:r>
            <a:r>
              <a:rPr lang="en-US" dirty="0">
                <a:latin typeface="+mj-lt"/>
              </a:rPr>
              <a:t>: These games take survival into space or other planets, adding the challenges of space exploration, oxygen management, and technological crafting.</a:t>
            </a:r>
          </a:p>
          <a:p>
            <a:pPr marL="457200" lvl="1" indent="0">
              <a:buNone/>
            </a:pPr>
            <a:endParaRPr lang="en-US" dirty="0">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28</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14901" y="295602"/>
            <a:ext cx="7030386"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survival games</a:t>
            </a:r>
          </a:p>
        </p:txBody>
      </p:sp>
      <p:pic>
        <p:nvPicPr>
          <p:cNvPr id="12292" name="Picture 4" descr="The Forest (video game) Font">
            <a:extLst>
              <a:ext uri="{FF2B5EF4-FFF2-40B4-BE49-F238E27FC236}">
                <a16:creationId xmlns:a16="http://schemas.microsoft.com/office/drawing/2014/main" id="{2BD43867-03CE-70A9-463D-31730CF0A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350" y="792231"/>
            <a:ext cx="1708703" cy="170870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F931C308-E172-A91B-9089-84CD21361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818" y="1527488"/>
            <a:ext cx="1997766" cy="1997766"/>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Fallout Symbol">
            <a:extLst>
              <a:ext uri="{FF2B5EF4-FFF2-40B4-BE49-F238E27FC236}">
                <a16:creationId xmlns:a16="http://schemas.microsoft.com/office/drawing/2014/main" id="{A4EC8D94-AB6A-8116-C9C0-278CB75AE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6725" y="2889775"/>
            <a:ext cx="2624759" cy="1477364"/>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the long dark logo">
            <a:extLst>
              <a:ext uri="{FF2B5EF4-FFF2-40B4-BE49-F238E27FC236}">
                <a16:creationId xmlns:a16="http://schemas.microsoft.com/office/drawing/2014/main" id="{F7F77E03-5274-C38B-B808-20874DFCC8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692" y="4473392"/>
            <a:ext cx="2430824" cy="1006248"/>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a:extLst>
              <a:ext uri="{FF2B5EF4-FFF2-40B4-BE49-F238E27FC236}">
                <a16:creationId xmlns:a16="http://schemas.microsoft.com/office/drawing/2014/main" id="{1341944D-D2ED-FE2B-5014-B48C8D2E74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9385" y="5585893"/>
            <a:ext cx="3520632" cy="628946"/>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a:extLst>
              <a:ext uri="{FF2B5EF4-FFF2-40B4-BE49-F238E27FC236}">
                <a16:creationId xmlns:a16="http://schemas.microsoft.com/office/drawing/2014/main" id="{4843D512-288D-0CB0-F963-540966D5BB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6324" y="567729"/>
            <a:ext cx="3233530" cy="619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006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69677" y="168567"/>
            <a:ext cx="9248358" cy="798841"/>
          </a:xfrm>
        </p:spPr>
        <p:txBody>
          <a:bodyPr/>
          <a:lstStyle/>
          <a:p>
            <a:r>
              <a:rPr lang="en-US" sz="4400" dirty="0">
                <a:latin typeface="Akira Expanded" panose="02000800000000000000" pitchFamily="50" charset="0"/>
              </a:rPr>
              <a:t>Battle royale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69677" y="793273"/>
            <a:ext cx="6717749" cy="4628580"/>
          </a:xfrm>
        </p:spPr>
        <p:txBody>
          <a:bodyPr/>
          <a:lstStyle/>
          <a:p>
            <a:r>
              <a:rPr lang="en-US" b="1" dirty="0">
                <a:latin typeface="+mj-lt"/>
              </a:rPr>
              <a:t>Battle Royale games</a:t>
            </a:r>
            <a:r>
              <a:rPr lang="en-US" dirty="0">
                <a:latin typeface="+mj-lt"/>
              </a:rPr>
              <a:t> are a subgenre of multiplayer video games that blend elements of survival, exploration, and scavenging into a competitive format. In these games, a large number of players are dropped into a shrinking play area, where they must compete against each other to be the last player or team standing. </a:t>
            </a:r>
          </a:p>
          <a:p>
            <a:r>
              <a:rPr lang="en-US" b="1" dirty="0">
                <a:latin typeface="+mj-lt"/>
              </a:rPr>
              <a:t>Key Features of Battle Royale Games:</a:t>
            </a:r>
          </a:p>
          <a:p>
            <a:pPr>
              <a:buFont typeface="+mj-lt"/>
              <a:buAutoNum type="arabicPeriod"/>
            </a:pPr>
            <a:r>
              <a:rPr lang="en-US" b="1" dirty="0">
                <a:latin typeface="+mj-lt"/>
              </a:rPr>
              <a:t>Large Player Count</a:t>
            </a:r>
            <a:r>
              <a:rPr lang="en-US" dirty="0">
                <a:latin typeface="+mj-lt"/>
              </a:rPr>
              <a:t>: Battle Royale games typically feature a significant number of players, often ranging from 50 to 100 or more.</a:t>
            </a:r>
          </a:p>
          <a:p>
            <a:pPr>
              <a:buFont typeface="+mj-lt"/>
              <a:buAutoNum type="arabicPeriod"/>
            </a:pPr>
            <a:r>
              <a:rPr lang="en-US" b="1" dirty="0">
                <a:latin typeface="+mj-lt"/>
              </a:rPr>
              <a:t>Shrinking Play Area</a:t>
            </a:r>
            <a:r>
              <a:rPr lang="en-US" dirty="0">
                <a:latin typeface="+mj-lt"/>
              </a:rPr>
              <a:t>: As the match progresses, the playable area gradually shrinks, forcing players into closer proximity and encouraging encounters. </a:t>
            </a:r>
          </a:p>
          <a:p>
            <a:pPr>
              <a:buFont typeface="+mj-lt"/>
              <a:buAutoNum type="arabicPeriod"/>
            </a:pPr>
            <a:r>
              <a:rPr lang="en-US" b="1" dirty="0">
                <a:latin typeface="+mj-lt"/>
              </a:rPr>
              <a:t>Looting and Resource Management</a:t>
            </a:r>
            <a:r>
              <a:rPr lang="en-US" dirty="0">
                <a:latin typeface="+mj-lt"/>
              </a:rPr>
              <a:t>: Players start with minimal gear and must scavenge for weapons, armor, health items, and other resources scattered throughout the map. </a:t>
            </a:r>
          </a:p>
          <a:p>
            <a:pPr>
              <a:buFont typeface="+mj-lt"/>
              <a:buAutoNum type="arabicPeriod"/>
            </a:pPr>
            <a:r>
              <a:rPr lang="en-US" b="1" dirty="0">
                <a:latin typeface="+mj-lt"/>
              </a:rPr>
              <a:t>Permadeath</a:t>
            </a:r>
            <a:r>
              <a:rPr lang="en-US" dirty="0">
                <a:latin typeface="+mj-lt"/>
              </a:rPr>
              <a:t>: Once a player is eliminated, they cannot respawn in that match, which adds a layer of intensity. </a:t>
            </a:r>
          </a:p>
          <a:p>
            <a:pPr>
              <a:buFont typeface="+mj-lt"/>
              <a:buAutoNum type="arabicPeriod"/>
            </a:pPr>
            <a:r>
              <a:rPr lang="en-US" b="1" dirty="0">
                <a:latin typeface="+mj-lt"/>
              </a:rPr>
              <a:t>Solo, Duo, and Squad Modes</a:t>
            </a:r>
            <a:r>
              <a:rPr lang="en-US" dirty="0">
                <a:latin typeface="+mj-lt"/>
              </a:rPr>
              <a:t>: Most battle royale games offer different modes for players to choose from, such as solo (everyone for themselves), duo (teams of two), or squad (teams of four or more). This flexibility allows players to engage in matches with friends or solo.</a:t>
            </a:r>
          </a:p>
          <a:p>
            <a:pPr>
              <a:buFont typeface="+mj-lt"/>
              <a:buAutoNum type="arabicPeriod"/>
            </a:pPr>
            <a:r>
              <a:rPr lang="en-US" b="1" dirty="0">
                <a:latin typeface="+mj-lt"/>
              </a:rPr>
              <a:t>In-Game Events and Dynamic Environments</a:t>
            </a:r>
            <a:r>
              <a:rPr lang="en-US" dirty="0">
                <a:latin typeface="+mj-lt"/>
              </a:rPr>
              <a:t>: Many battle royale games include dynamic events, such as supply drops, environmental hazards, or unique game mechanics that can change the flow of a match, creating more opportunities for players to engage or escape.</a:t>
            </a:r>
          </a:p>
          <a:p>
            <a:pPr>
              <a:buFont typeface="+mj-lt"/>
              <a:buAutoNum type="arabicPeriod"/>
            </a:pPr>
            <a:r>
              <a:rPr lang="en-US" b="1" dirty="0">
                <a:latin typeface="+mj-lt"/>
              </a:rPr>
              <a:t>Cosmetics and Customization</a:t>
            </a:r>
            <a:r>
              <a:rPr lang="en-US" dirty="0">
                <a:latin typeface="+mj-lt"/>
              </a:rPr>
              <a:t>: Players often have the option to customize their characters with various cosmetic items, including skins, outfits, and emotes. This adds a personal touch to player identities within the game.</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29</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13316" name="Picture 4" descr="r/thefinals - Update 4.2.0 — THE FINALS">
            <a:extLst>
              <a:ext uri="{FF2B5EF4-FFF2-40B4-BE49-F238E27FC236}">
                <a16:creationId xmlns:a16="http://schemas.microsoft.com/office/drawing/2014/main" id="{376A8DB3-269F-353B-1F27-ED83ECE25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1262" y="4234070"/>
            <a:ext cx="3739484" cy="196322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Fortnite">
            <a:extLst>
              <a:ext uri="{FF2B5EF4-FFF2-40B4-BE49-F238E27FC236}">
                <a16:creationId xmlns:a16="http://schemas.microsoft.com/office/drawing/2014/main" id="{D0A0261C-1897-57C7-7D96-B2E98E97D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2805" y="1767282"/>
            <a:ext cx="3737941" cy="2103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6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13684" y="305699"/>
            <a:ext cx="6186105" cy="584316"/>
          </a:xfrm>
        </p:spPr>
        <p:txBody>
          <a:bodyPr/>
          <a:lstStyle/>
          <a:p>
            <a:r>
              <a:rPr lang="en-US" dirty="0">
                <a:latin typeface="Akira Expanded" panose="02000800000000000000" pitchFamily="50" charset="0"/>
              </a:rPr>
              <a:t>2019</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13684" y="890014"/>
            <a:ext cx="10234123" cy="4628580"/>
          </a:xfrm>
        </p:spPr>
        <p:txBody>
          <a:bodyPr/>
          <a:lstStyle/>
          <a:p>
            <a:r>
              <a:rPr lang="en-US" dirty="0">
                <a:latin typeface="+mj-lt"/>
              </a:rPr>
              <a:t>In 2019, the PC gaming world saw several major releases across genres, many of which became widely popular and influential.</a:t>
            </a:r>
            <a:r>
              <a:rPr lang="en-US" sz="1800" dirty="0">
                <a:latin typeface="+mj-lt"/>
              </a:rPr>
              <a:t> </a:t>
            </a:r>
            <a:r>
              <a:rPr lang="en-US" dirty="0">
                <a:latin typeface="+mj-lt"/>
              </a:rPr>
              <a:t>Some of the top PC games of 2019 were a mix of AAA titles and some remarkable indie games.  Here’s a look at some of the most successful PC games of that year:</a:t>
            </a:r>
            <a:endParaRPr lang="en-US" sz="1100" dirty="0">
              <a:solidFill>
                <a:schemeClr val="bg2"/>
              </a:solidFill>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1026" name="Picture 2" descr="Sekiro Shadows Die Twice, A samurai kneels in front of a burning Japanese temple">
            <a:extLst>
              <a:ext uri="{FF2B5EF4-FFF2-40B4-BE49-F238E27FC236}">
                <a16:creationId xmlns:a16="http://schemas.microsoft.com/office/drawing/2014/main" id="{2A8C751E-579D-E2D9-24CC-0E60C3195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684" y="1880220"/>
            <a:ext cx="3032938" cy="17069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5E0E2C1-5774-30F7-DA1C-21F01D643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531" y="1880220"/>
            <a:ext cx="3032938" cy="1706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7D0B09B-C6F5-AD15-8F40-A432E539F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251" y="1880220"/>
            <a:ext cx="3032938" cy="17069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8F19A0-96E5-1200-D085-76403A2B6B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684" y="4376236"/>
            <a:ext cx="3032938" cy="17567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FEDFD02-5735-FC9A-7E26-42C026798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9531" y="4326730"/>
            <a:ext cx="3032938" cy="183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769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Battle royal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198869" y="4484478"/>
            <a:ext cx="4726981" cy="1007087"/>
          </a:xfrm>
        </p:spPr>
        <p:txBody>
          <a:bodyPr/>
          <a:lstStyle/>
          <a:p>
            <a:pPr algn="ctr"/>
            <a:r>
              <a:rPr lang="en-US" sz="1600" dirty="0">
                <a:effectLst/>
                <a:latin typeface="+mj-lt"/>
              </a:rPr>
              <a:t>Fortnite is an online video game and game platform developed by Epic Games. Fortnite Battle Royale, a free-to-play battle royale game in which up to 100 players fight to be the last person standing.</a:t>
            </a:r>
          </a:p>
          <a:p>
            <a:pPr algn="ctr"/>
            <a:r>
              <a:rPr lang="en-US" sz="1600" dirty="0">
                <a:effectLst/>
                <a:latin typeface="+mj-lt"/>
              </a:rPr>
              <a:t>Fortnite is a battle royale game due to its large-scale multiplayer matches, survival</a:t>
            </a:r>
            <a:r>
              <a:rPr lang="en-US" sz="1600" dirty="0">
                <a:latin typeface="+mj-lt"/>
              </a:rPr>
              <a:t>-</a:t>
            </a:r>
            <a:r>
              <a:rPr lang="en-US" sz="1600" dirty="0">
                <a:effectLst/>
                <a:latin typeface="+mj-lt"/>
              </a:rPr>
              <a:t>based, shrinking play area, free-for-all and scavenging of resources.</a:t>
            </a:r>
          </a:p>
          <a:p>
            <a:pPr algn="ctr"/>
            <a:r>
              <a:rPr lang="en-US" sz="1600" dirty="0">
                <a:effectLst/>
                <a:latin typeface="+mj-lt"/>
              </a:rPr>
              <a:t> </a:t>
            </a:r>
          </a:p>
          <a:p>
            <a:pPr algn="ctr"/>
            <a:endParaRPr lang="en-US" sz="1600"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30</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063153" y="3759834"/>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Epic </a:t>
            </a:r>
            <a:r>
              <a:rPr lang="en-US" sz="1600" b="1" dirty="0">
                <a:solidFill>
                  <a:srgbClr val="DADFE1"/>
                </a:solidFill>
                <a:latin typeface="+mj-lt"/>
              </a:rPr>
              <a:t>G</a:t>
            </a:r>
            <a:r>
              <a:rPr lang="en-US" sz="1600" b="1" i="0" dirty="0">
                <a:solidFill>
                  <a:srgbClr val="DADFE1"/>
                </a:solidFill>
                <a:effectLst/>
                <a:latin typeface="+mj-lt"/>
              </a:rPr>
              <a:t>ames                                           </a:t>
            </a:r>
            <a:r>
              <a:rPr lang="en-US" sz="1600" b="1" dirty="0">
                <a:latin typeface="+mj-lt"/>
              </a:rPr>
              <a:t>Other Works</a:t>
            </a:r>
            <a:r>
              <a:rPr lang="en-US" sz="1600" dirty="0">
                <a:latin typeface="+mj-lt"/>
              </a:rPr>
              <a:t>: </a:t>
            </a:r>
            <a:r>
              <a:rPr lang="en-US" sz="1600" b="1" dirty="0">
                <a:latin typeface="+mj-lt"/>
              </a:rPr>
              <a:t>Rocket Racing</a:t>
            </a:r>
            <a:endParaRPr lang="en-US" sz="1600" b="1" i="0" dirty="0">
              <a:solidFill>
                <a:srgbClr val="DADFE1"/>
              </a:solidFill>
              <a:effectLst/>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82437" y="4573468"/>
            <a:ext cx="4986774"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dirty="0">
                <a:effectLst/>
                <a:latin typeface="+mj-lt"/>
              </a:rPr>
              <a:t>The Finals is a free-to-play first-person shooter, developed and published by Embark Studios. The game focuses on team-based matches on maps with a destructible environment, where players are encouraged to use the dynamic environment to their advantage. </a:t>
            </a:r>
            <a:r>
              <a:rPr lang="en-US" sz="1600" dirty="0">
                <a:effectLst/>
                <a:latin typeface="+mj-lt"/>
              </a:rPr>
              <a:t>The Finals is a battle royale game due to its elimination-based game, dynamic area, shrinking play areas, resource equipment </a:t>
            </a:r>
            <a:r>
              <a:rPr lang="en-US" sz="1600" dirty="0" err="1">
                <a:effectLst/>
                <a:latin typeface="+mj-lt"/>
              </a:rPr>
              <a:t>managment</a:t>
            </a:r>
            <a:endParaRPr lang="en-US" sz="1600" dirty="0">
              <a:effectLst/>
              <a:latin typeface="+mj-lt"/>
            </a:endParaRPr>
          </a:p>
          <a:p>
            <a:pPr algn="ctr"/>
            <a:endParaRPr lang="en-US" sz="1600" b="0"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096000" y="3759834"/>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Embark Studios                                     </a:t>
            </a:r>
            <a:r>
              <a:rPr lang="en-US" sz="1600" b="1" dirty="0">
                <a:latin typeface="+mj-lt"/>
              </a:rPr>
              <a:t>Other Works</a:t>
            </a:r>
            <a:r>
              <a:rPr lang="en-US" sz="1600" dirty="0">
                <a:latin typeface="+mj-lt"/>
              </a:rPr>
              <a:t>: </a:t>
            </a:r>
            <a:r>
              <a:rPr lang="en-US" sz="1600" b="1" dirty="0">
                <a:latin typeface="+mj-lt"/>
              </a:rPr>
              <a:t>Arc Raiders(Upcoming)</a:t>
            </a:r>
            <a:endParaRPr lang="en-US" sz="1600" b="1" i="0" dirty="0">
              <a:solidFill>
                <a:srgbClr val="DADFE1"/>
              </a:solidFill>
              <a:effectLst/>
              <a:latin typeface="+mj-lt"/>
            </a:endParaRPr>
          </a:p>
        </p:txBody>
      </p:sp>
      <p:pic>
        <p:nvPicPr>
          <p:cNvPr id="7" name="Picture 4" descr="r/thefinals - Update 4.2.0 — THE FINALS">
            <a:extLst>
              <a:ext uri="{FF2B5EF4-FFF2-40B4-BE49-F238E27FC236}">
                <a16:creationId xmlns:a16="http://schemas.microsoft.com/office/drawing/2014/main" id="{0D7E32A0-3931-E76E-84A4-F25AFD2DB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2437" y="1103694"/>
            <a:ext cx="4543730" cy="23854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Fortnite">
            <a:extLst>
              <a:ext uri="{FF2B5EF4-FFF2-40B4-BE49-F238E27FC236}">
                <a16:creationId xmlns:a16="http://schemas.microsoft.com/office/drawing/2014/main" id="{951EEAA8-CF50-C9EC-DBBC-53EC9DB80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076" y="1103693"/>
            <a:ext cx="4285136" cy="2411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313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69677" y="168567"/>
            <a:ext cx="9248358" cy="798841"/>
          </a:xfrm>
        </p:spPr>
        <p:txBody>
          <a:bodyPr/>
          <a:lstStyle/>
          <a:p>
            <a:r>
              <a:rPr lang="en-US" sz="4400" dirty="0">
                <a:latin typeface="Akira Expanded" panose="02000800000000000000" pitchFamily="50" charset="0"/>
              </a:rPr>
              <a:t>Role play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69677" y="793273"/>
            <a:ext cx="6995487" cy="4628580"/>
          </a:xfrm>
        </p:spPr>
        <p:txBody>
          <a:bodyPr/>
          <a:lstStyle/>
          <a:p>
            <a:r>
              <a:rPr lang="en-US" sz="1500" b="1" dirty="0">
                <a:latin typeface="+mj-lt"/>
              </a:rPr>
              <a:t>Role-Playing Games (RPGs)</a:t>
            </a:r>
            <a:r>
              <a:rPr lang="en-US" sz="1500" dirty="0">
                <a:latin typeface="+mj-lt"/>
              </a:rPr>
              <a:t> are a genre of video games where players assume the roles of characters in a fictional setting. RPGs often emphasize storytelling, character development, and world-building, allowing players to immerse themselves in a narrative while making choices that affect the game's outcome. </a:t>
            </a:r>
          </a:p>
          <a:p>
            <a:r>
              <a:rPr lang="en-US" sz="1500" b="1" dirty="0">
                <a:latin typeface="+mj-lt"/>
              </a:rPr>
              <a:t>Key Features of Role-Playing Games:</a:t>
            </a:r>
          </a:p>
          <a:p>
            <a:pPr>
              <a:buFont typeface="+mj-lt"/>
              <a:buAutoNum type="arabicPeriod"/>
            </a:pPr>
            <a:r>
              <a:rPr lang="en-US" sz="1500" b="1" dirty="0">
                <a:latin typeface="+mj-lt"/>
              </a:rPr>
              <a:t>Character Creation and Development</a:t>
            </a:r>
            <a:r>
              <a:rPr lang="en-US" sz="1500" dirty="0">
                <a:latin typeface="+mj-lt"/>
              </a:rPr>
              <a:t>: Players often create their characters, selecting attributes, skills, and appearance. </a:t>
            </a:r>
          </a:p>
          <a:p>
            <a:pPr>
              <a:buFont typeface="+mj-lt"/>
              <a:buAutoNum type="arabicPeriod"/>
            </a:pPr>
            <a:r>
              <a:rPr lang="en-US" sz="1500" b="1" dirty="0">
                <a:latin typeface="+mj-lt"/>
              </a:rPr>
              <a:t>Narrative and Storytelling</a:t>
            </a:r>
            <a:r>
              <a:rPr lang="en-US" sz="1500" dirty="0">
                <a:latin typeface="+mj-lt"/>
              </a:rPr>
              <a:t>: RPGs often feature rich narratives and well-developed worlds. </a:t>
            </a:r>
          </a:p>
          <a:p>
            <a:pPr>
              <a:buFont typeface="+mj-lt"/>
              <a:buAutoNum type="arabicPeriod"/>
            </a:pPr>
            <a:r>
              <a:rPr lang="en-US" sz="1500" b="1" dirty="0">
                <a:latin typeface="+mj-lt"/>
              </a:rPr>
              <a:t>Quests and Objectives</a:t>
            </a:r>
            <a:r>
              <a:rPr lang="en-US" sz="1500" dirty="0">
                <a:latin typeface="+mj-lt"/>
              </a:rPr>
              <a:t>: Players typically undertake various quests, which can range from main story missions to side quests. </a:t>
            </a:r>
          </a:p>
          <a:p>
            <a:pPr>
              <a:buFont typeface="+mj-lt"/>
              <a:buAutoNum type="arabicPeriod"/>
            </a:pPr>
            <a:r>
              <a:rPr lang="en-US" sz="1500" b="1" dirty="0">
                <a:latin typeface="+mj-lt"/>
              </a:rPr>
              <a:t>Combat Systems</a:t>
            </a:r>
            <a:r>
              <a:rPr lang="en-US" sz="1500" dirty="0">
                <a:latin typeface="+mj-lt"/>
              </a:rPr>
              <a:t>: RPGs feature diverse combat mechanics, from turn-based systems to real-time action. </a:t>
            </a:r>
          </a:p>
          <a:p>
            <a:pPr>
              <a:buFont typeface="+mj-lt"/>
              <a:buAutoNum type="arabicPeriod"/>
            </a:pPr>
            <a:r>
              <a:rPr lang="en-US" sz="1500" b="1" dirty="0">
                <a:latin typeface="+mj-lt"/>
              </a:rPr>
              <a:t>Exploration</a:t>
            </a:r>
            <a:r>
              <a:rPr lang="en-US" sz="1500" dirty="0">
                <a:latin typeface="+mj-lt"/>
              </a:rPr>
              <a:t>: RPGs often feature vast, open worlds filled with secrets, hidden areas, and lore. </a:t>
            </a:r>
          </a:p>
          <a:p>
            <a:pPr>
              <a:buFont typeface="+mj-lt"/>
              <a:buAutoNum type="arabicPeriod"/>
            </a:pPr>
            <a:r>
              <a:rPr lang="en-US" sz="1500" b="1" dirty="0">
                <a:latin typeface="+mj-lt"/>
              </a:rPr>
              <a:t>Progression Systems</a:t>
            </a:r>
            <a:r>
              <a:rPr lang="en-US" sz="1500" dirty="0">
                <a:latin typeface="+mj-lt"/>
              </a:rPr>
              <a:t>: Character progression is fundamental in RPGs, with players earning experience points to level up and improve their abilities. </a:t>
            </a:r>
          </a:p>
          <a:p>
            <a:pPr>
              <a:buFont typeface="+mj-lt"/>
              <a:buAutoNum type="arabicPeriod"/>
            </a:pPr>
            <a:r>
              <a:rPr lang="en-US" sz="1500" b="1" dirty="0">
                <a:latin typeface="+mj-lt"/>
              </a:rPr>
              <a:t>Inventory and Equipment Management</a:t>
            </a:r>
            <a:r>
              <a:rPr lang="en-US" sz="1500" dirty="0">
                <a:latin typeface="+mj-lt"/>
              </a:rPr>
              <a:t>: Players typically manage an inventory of items, weapons, and armor. </a:t>
            </a:r>
          </a:p>
          <a:p>
            <a:pPr>
              <a:buFont typeface="+mj-lt"/>
              <a:buAutoNum type="arabicPeriod"/>
            </a:pPr>
            <a:r>
              <a:rPr lang="en-US" sz="1500" b="1" dirty="0">
                <a:latin typeface="+mj-lt"/>
              </a:rPr>
              <a:t>Social Interactions</a:t>
            </a:r>
            <a:r>
              <a:rPr lang="en-US" sz="1500" dirty="0">
                <a:latin typeface="+mj-lt"/>
              </a:rPr>
              <a:t>: Many RPGs incorporate social mechanics, allowing players to interact with NPCs or other players. </a:t>
            </a:r>
            <a:endParaRPr lang="en-US" dirty="0">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31</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7170" name="Picture 2" descr="witcher 3 box art">
            <a:extLst>
              <a:ext uri="{FF2B5EF4-FFF2-40B4-BE49-F238E27FC236}">
                <a16:creationId xmlns:a16="http://schemas.microsoft.com/office/drawing/2014/main" id="{8904E30A-AB94-9439-D7AC-C2E947AFE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6659" y="397869"/>
            <a:ext cx="2384885" cy="357732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lden Ring Pictures Wallpaper">
            <a:extLst>
              <a:ext uri="{FF2B5EF4-FFF2-40B4-BE49-F238E27FC236}">
                <a16:creationId xmlns:a16="http://schemas.microsoft.com/office/drawing/2014/main" id="{AFFB1B70-C1FD-01E2-3CEB-60B3CD2F8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5882" y="4224942"/>
            <a:ext cx="3486441" cy="195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865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Role play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61071" y="4573468"/>
            <a:ext cx="5127095" cy="1007087"/>
          </a:xfrm>
        </p:spPr>
        <p:txBody>
          <a:bodyPr/>
          <a:lstStyle/>
          <a:p>
            <a:pPr algn="ctr"/>
            <a:r>
              <a:rPr lang="en-US" sz="1600" dirty="0">
                <a:effectLst/>
                <a:latin typeface="+mj-lt"/>
              </a:rPr>
              <a:t>The Witcher 3: Wild Hunt is action role-playing game developed and published by the Polish studio CD Projekt. The Witcher 2: Assassins of Kings and the third game in The Witcher video game series, played in an open world with a third-person perspective. The Witcher 3 is a role play game due to its character </a:t>
            </a:r>
            <a:r>
              <a:rPr lang="en-US" sz="1600" dirty="0" err="1">
                <a:effectLst/>
                <a:latin typeface="+mj-lt"/>
              </a:rPr>
              <a:t>development,story</a:t>
            </a:r>
            <a:r>
              <a:rPr lang="en-US" sz="1600" dirty="0">
                <a:effectLst/>
                <a:latin typeface="+mj-lt"/>
              </a:rPr>
              <a:t> </a:t>
            </a:r>
            <a:r>
              <a:rPr lang="en-US" sz="1600" dirty="0" err="1">
                <a:effectLst/>
                <a:latin typeface="+mj-lt"/>
              </a:rPr>
              <a:t>line,immersive</a:t>
            </a:r>
            <a:r>
              <a:rPr lang="en-US" sz="1600" dirty="0">
                <a:effectLst/>
                <a:latin typeface="+mj-lt"/>
              </a:rPr>
              <a:t> world, resource management and crafting.</a:t>
            </a:r>
          </a:p>
          <a:p>
            <a:pPr algn="ctr"/>
            <a:r>
              <a:rPr lang="en-US" sz="1600" dirty="0">
                <a:effectLst/>
                <a:latin typeface="+mj-lt"/>
              </a:rPr>
              <a:t> </a:t>
            </a:r>
          </a:p>
          <a:p>
            <a:pPr algn="ctr"/>
            <a:r>
              <a:rPr lang="en-US" sz="1600" dirty="0">
                <a:effectLst/>
                <a:latin typeface="+mj-lt"/>
              </a:rPr>
              <a:t>  </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32</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84349" y="3928631"/>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CD </a:t>
            </a:r>
            <a:r>
              <a:rPr lang="en-US" sz="1600" b="1" i="0" dirty="0" err="1">
                <a:solidFill>
                  <a:srgbClr val="DADFE1"/>
                </a:solidFill>
                <a:effectLst/>
                <a:latin typeface="+mj-lt"/>
              </a:rPr>
              <a:t>Projekt</a:t>
            </a:r>
            <a:r>
              <a:rPr lang="en-US" sz="1600" b="1" i="0" dirty="0">
                <a:solidFill>
                  <a:srgbClr val="DADFE1"/>
                </a:solidFill>
                <a:effectLst/>
                <a:latin typeface="+mj-lt"/>
              </a:rPr>
              <a:t> Red                                      </a:t>
            </a:r>
            <a:r>
              <a:rPr lang="en-US" sz="1600" b="1" dirty="0">
                <a:latin typeface="+mj-lt"/>
              </a:rPr>
              <a:t>Other Works</a:t>
            </a:r>
            <a:r>
              <a:rPr lang="en-US" sz="1600" dirty="0">
                <a:latin typeface="+mj-lt"/>
              </a:rPr>
              <a:t>: </a:t>
            </a:r>
            <a:r>
              <a:rPr lang="en-US" sz="1600" b="1" dirty="0">
                <a:latin typeface="+mj-lt"/>
              </a:rPr>
              <a:t>Witcher (Game Series)</a:t>
            </a:r>
            <a:endParaRPr lang="en-US" sz="1600" b="1" i="0" dirty="0">
              <a:solidFill>
                <a:srgbClr val="DADFE1"/>
              </a:solidFill>
              <a:effectLst/>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82437" y="4573468"/>
            <a:ext cx="4986774"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dirty="0">
                <a:effectLst/>
                <a:latin typeface="+mj-lt"/>
              </a:rPr>
              <a:t>Elden Ring is an action role-playing game developed by FromSoftware. The game is </a:t>
            </a:r>
            <a:r>
              <a:rPr lang="en-US" sz="1600" dirty="0">
                <a:latin typeface="+mj-lt"/>
              </a:rPr>
              <a:t>s</a:t>
            </a:r>
            <a:r>
              <a:rPr lang="en-US" sz="1600" b="0" dirty="0">
                <a:effectLst/>
                <a:latin typeface="+mj-lt"/>
              </a:rPr>
              <a:t>et in the Lands Between, players control a customizable player character on a quest to repair the Elden Ring and become the new Elden Lord.</a:t>
            </a:r>
            <a:r>
              <a:rPr lang="en-US" sz="1600" dirty="0">
                <a:effectLst/>
                <a:latin typeface="+mj-lt"/>
              </a:rPr>
              <a:t> Elden Ring is a role play game due to its character customization, progression and leveling system, storytelling, exploration of a massive world, fantasy world and strategy.</a:t>
            </a:r>
          </a:p>
          <a:p>
            <a:pPr algn="ctr"/>
            <a:r>
              <a:rPr lang="en-US" sz="1600" dirty="0">
                <a:effectLst/>
                <a:latin typeface="+mj-lt"/>
              </a:rPr>
              <a:t> </a:t>
            </a:r>
          </a:p>
          <a:p>
            <a:pPr algn="ctr"/>
            <a:endParaRPr lang="en-US" sz="1600" b="0"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171255" y="3928631"/>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a:solidFill>
                  <a:srgbClr val="DADFE1"/>
                </a:solidFill>
                <a:effectLst/>
                <a:latin typeface="+mj-lt"/>
              </a:rPr>
              <a:t>From Software                                            </a:t>
            </a:r>
            <a:r>
              <a:rPr lang="en-US" sz="1600" b="1" dirty="0">
                <a:latin typeface="+mj-lt"/>
              </a:rPr>
              <a:t>Other Works</a:t>
            </a:r>
            <a:r>
              <a:rPr lang="en-US" sz="1600" dirty="0">
                <a:latin typeface="+mj-lt"/>
              </a:rPr>
              <a:t>: </a:t>
            </a:r>
            <a:r>
              <a:rPr lang="en-US" sz="1600" b="1" dirty="0">
                <a:latin typeface="+mj-lt"/>
              </a:rPr>
              <a:t>Dark Souls(Game Series)</a:t>
            </a:r>
            <a:endParaRPr lang="en-US" sz="1600" b="1" i="0" dirty="0">
              <a:solidFill>
                <a:srgbClr val="DADFE1"/>
              </a:solidFill>
              <a:effectLst/>
              <a:latin typeface="+mj-lt"/>
            </a:endParaRPr>
          </a:p>
        </p:txBody>
      </p:sp>
      <p:pic>
        <p:nvPicPr>
          <p:cNvPr id="4" name="Picture 4" descr="Elden Ring Pictures Wallpaper">
            <a:extLst>
              <a:ext uri="{FF2B5EF4-FFF2-40B4-BE49-F238E27FC236}">
                <a16:creationId xmlns:a16="http://schemas.microsoft.com/office/drawing/2014/main" id="{4E500EBD-7ECE-61D8-7278-BAB47432B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050" y="1167601"/>
            <a:ext cx="4023841" cy="22613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itcher 3 box art">
            <a:extLst>
              <a:ext uri="{FF2B5EF4-FFF2-40B4-BE49-F238E27FC236}">
                <a16:creationId xmlns:a16="http://schemas.microsoft.com/office/drawing/2014/main" id="{CEA83060-CB50-C8A7-5FA1-153A44BD86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029"/>
          <a:stretch/>
        </p:blipFill>
        <p:spPr bwMode="auto">
          <a:xfrm>
            <a:off x="2432177" y="1124478"/>
            <a:ext cx="2384885" cy="253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07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6813" y="890014"/>
            <a:ext cx="5919776" cy="4628580"/>
          </a:xfrm>
        </p:spPr>
        <p:txBody>
          <a:bodyPr/>
          <a:lstStyle/>
          <a:p>
            <a:r>
              <a:rPr lang="en-US" sz="1500" b="1" dirty="0">
                <a:latin typeface="+mj-lt"/>
              </a:rPr>
              <a:t>Types of Role-Playing Games:</a:t>
            </a:r>
          </a:p>
          <a:p>
            <a:pPr>
              <a:buFont typeface="+mj-lt"/>
              <a:buAutoNum type="arabicPeriod"/>
            </a:pPr>
            <a:r>
              <a:rPr lang="en-US" sz="1500" b="1" dirty="0">
                <a:latin typeface="+mj-lt"/>
              </a:rPr>
              <a:t>Traditional Turn-Based RPGs</a:t>
            </a:r>
            <a:r>
              <a:rPr lang="en-US" sz="1500" dirty="0">
                <a:latin typeface="+mj-lt"/>
              </a:rPr>
              <a:t>: These games feature turn-based combat where players and enemies take turns to act. </a:t>
            </a:r>
          </a:p>
          <a:p>
            <a:pPr>
              <a:buFont typeface="+mj-lt"/>
              <a:buAutoNum type="arabicPeriod"/>
            </a:pPr>
            <a:r>
              <a:rPr lang="en-US" sz="1500" b="1" dirty="0">
                <a:latin typeface="+mj-lt"/>
              </a:rPr>
              <a:t>Action RPGs</a:t>
            </a:r>
            <a:r>
              <a:rPr lang="en-US" sz="1500" dirty="0">
                <a:latin typeface="+mj-lt"/>
              </a:rPr>
              <a:t>: These games emphasize real-time combat and often feature fast-paced gameplay. </a:t>
            </a:r>
          </a:p>
          <a:p>
            <a:pPr>
              <a:buFont typeface="+mj-lt"/>
              <a:buAutoNum type="arabicPeriod"/>
            </a:pPr>
            <a:r>
              <a:rPr lang="en-US" sz="1500" b="1" dirty="0">
                <a:latin typeface="+mj-lt"/>
              </a:rPr>
              <a:t>Western RPGs (WRPGs)</a:t>
            </a:r>
            <a:r>
              <a:rPr lang="en-US" sz="1500" dirty="0">
                <a:latin typeface="+mj-lt"/>
              </a:rPr>
              <a:t>: Typically developed by Western studios, these RPGs often emphasize player choice and open-world exploration. </a:t>
            </a:r>
          </a:p>
          <a:p>
            <a:pPr>
              <a:buFont typeface="+mj-lt"/>
              <a:buAutoNum type="arabicPeriod"/>
            </a:pPr>
            <a:r>
              <a:rPr lang="en-US" sz="1500" b="1" dirty="0">
                <a:latin typeface="+mj-lt"/>
              </a:rPr>
              <a:t>Japanese RPGs (JRPGs)</a:t>
            </a:r>
            <a:r>
              <a:rPr lang="en-US" sz="1500" dirty="0">
                <a:latin typeface="+mj-lt"/>
              </a:rPr>
              <a:t>: These RPGs often feature turn-based combat, linear storytelling, and strong character-driven narratives. </a:t>
            </a:r>
          </a:p>
          <a:p>
            <a:pPr>
              <a:buFont typeface="+mj-lt"/>
              <a:buAutoNum type="arabicPeriod"/>
            </a:pPr>
            <a:r>
              <a:rPr lang="en-US" sz="1500" b="1" dirty="0">
                <a:latin typeface="+mj-lt"/>
              </a:rPr>
              <a:t>Massively Multiplayer Online Role-Playing Games (MMORPGs)</a:t>
            </a:r>
            <a:r>
              <a:rPr lang="en-US" sz="1500" dirty="0">
                <a:latin typeface="+mj-lt"/>
              </a:rPr>
              <a:t>: MMORPGs allow thousands of players to interact in a persistent online world. Players complete quests, participate in raids, and engage in PvP combat while developing their characters.</a:t>
            </a:r>
          </a:p>
          <a:p>
            <a:pPr>
              <a:buFont typeface="+mj-lt"/>
              <a:buAutoNum type="arabicPeriod"/>
            </a:pPr>
            <a:r>
              <a:rPr lang="en-US" sz="1500" b="1" dirty="0">
                <a:latin typeface="+mj-lt"/>
              </a:rPr>
              <a:t>Tactical RPGs (TRPGs)</a:t>
            </a:r>
            <a:r>
              <a:rPr lang="en-US" sz="1500" dirty="0">
                <a:latin typeface="+mj-lt"/>
              </a:rPr>
              <a:t>: These games focus on strategic, grid-based combat, often emphasizing character positioning and tactical planning. </a:t>
            </a:r>
          </a:p>
          <a:p>
            <a:pPr>
              <a:buFont typeface="+mj-lt"/>
              <a:buAutoNum type="arabicPeriod"/>
            </a:pPr>
            <a:r>
              <a:rPr lang="en-US" sz="1500" b="1" dirty="0">
                <a:latin typeface="+mj-lt"/>
              </a:rPr>
              <a:t>Roguelike RPGs</a:t>
            </a:r>
            <a:r>
              <a:rPr lang="en-US" sz="1500" dirty="0">
                <a:latin typeface="+mj-lt"/>
              </a:rPr>
              <a:t>: Players often build characters with unique abilities and explore randomly generated dungeons.</a:t>
            </a:r>
          </a:p>
          <a:p>
            <a:pPr>
              <a:buFont typeface="+mj-lt"/>
              <a:buAutoNum type="arabicPeriod"/>
            </a:pPr>
            <a:r>
              <a:rPr lang="en-US" sz="1500" b="1" dirty="0">
                <a:latin typeface="+mj-lt"/>
              </a:rPr>
              <a:t>Text-Based RPGs</a:t>
            </a:r>
            <a:r>
              <a:rPr lang="en-US" sz="1500" dirty="0">
                <a:latin typeface="+mj-lt"/>
              </a:rPr>
              <a:t>: These games rely heavily on text for storytelling and gameplay. Players make choices that affect the outcome of the narrative, often without graphics or real-time combat.</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33</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86813" y="312305"/>
            <a:ext cx="9085447"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role play games</a:t>
            </a:r>
          </a:p>
        </p:txBody>
      </p:sp>
      <p:pic>
        <p:nvPicPr>
          <p:cNvPr id="14338" name="Picture 2">
            <a:extLst>
              <a:ext uri="{FF2B5EF4-FFF2-40B4-BE49-F238E27FC236}">
                <a16:creationId xmlns:a16="http://schemas.microsoft.com/office/drawing/2014/main" id="{C9B73551-0D7F-2980-2CBF-5C01C3032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319" y="873414"/>
            <a:ext cx="3637722" cy="101600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1C59532-E145-66DE-7192-D091C887E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765" y="1356976"/>
            <a:ext cx="3418241" cy="169150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0E231BE6-D842-FFBF-50EA-381917432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870" y="2676733"/>
            <a:ext cx="2588030" cy="1016004"/>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Yakuza Logo">
            <a:extLst>
              <a:ext uri="{FF2B5EF4-FFF2-40B4-BE49-F238E27FC236}">
                <a16:creationId xmlns:a16="http://schemas.microsoft.com/office/drawing/2014/main" id="{8C1AC023-060A-7D97-9EDA-FB1CF938C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2424" y="3367522"/>
            <a:ext cx="2364101" cy="1328625"/>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a:extLst>
              <a:ext uri="{FF2B5EF4-FFF2-40B4-BE49-F238E27FC236}">
                <a16:creationId xmlns:a16="http://schemas.microsoft.com/office/drawing/2014/main" id="{C57B3677-2222-4C08-7B1D-9B80B202B7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470" y="4439449"/>
            <a:ext cx="1843383" cy="1444535"/>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descr="x com series logo">
            <a:extLst>
              <a:ext uri="{FF2B5EF4-FFF2-40B4-BE49-F238E27FC236}">
                <a16:creationId xmlns:a16="http://schemas.microsoft.com/office/drawing/2014/main" id="{281BEB27-930B-7A34-C330-AC4F756156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1095" y="4541410"/>
            <a:ext cx="1843382" cy="906069"/>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Hades logo">
            <a:extLst>
              <a:ext uri="{FF2B5EF4-FFF2-40B4-BE49-F238E27FC236}">
                <a16:creationId xmlns:a16="http://schemas.microsoft.com/office/drawing/2014/main" id="{84D2A5DF-6A88-F062-0F2B-BB4815B9E7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3386" y="5733815"/>
            <a:ext cx="2095500" cy="1019175"/>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descr="Zork I: The Great Underground Empire Box Cover">
            <a:extLst>
              <a:ext uri="{FF2B5EF4-FFF2-40B4-BE49-F238E27FC236}">
                <a16:creationId xmlns:a16="http://schemas.microsoft.com/office/drawing/2014/main" id="{95ED8DC8-3993-0F8A-FFF0-C41667AE5EE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562"/>
          <a:stretch/>
        </p:blipFill>
        <p:spPr bwMode="auto">
          <a:xfrm>
            <a:off x="9733131" y="5643594"/>
            <a:ext cx="1122693" cy="94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775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69677" y="168567"/>
            <a:ext cx="9248358" cy="798841"/>
          </a:xfrm>
        </p:spPr>
        <p:txBody>
          <a:bodyPr/>
          <a:lstStyle/>
          <a:p>
            <a:r>
              <a:rPr lang="en-US" sz="4400" dirty="0" err="1">
                <a:latin typeface="Akira Expanded" panose="02000800000000000000" pitchFamily="50" charset="0"/>
              </a:rPr>
              <a:t>Mmorpg</a:t>
            </a:r>
            <a:r>
              <a:rPr lang="en-US" sz="4400" dirty="0">
                <a:latin typeface="Akira Expanded" panose="02000800000000000000" pitchFamily="50" charset="0"/>
              </a:rPr>
              <a:t>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69677" y="793273"/>
            <a:ext cx="6995487" cy="4628580"/>
          </a:xfrm>
        </p:spPr>
        <p:txBody>
          <a:bodyPr/>
          <a:lstStyle/>
          <a:p>
            <a:r>
              <a:rPr lang="en-US" b="1" dirty="0">
                <a:latin typeface="+mj-lt"/>
              </a:rPr>
              <a:t>Massively Multiplayer Online Role-Playing Games (MMORPGs)</a:t>
            </a:r>
            <a:r>
              <a:rPr lang="en-US" dirty="0">
                <a:latin typeface="+mj-lt"/>
              </a:rPr>
              <a:t> are a subgenre of role-playing games that allow thousands of players to interact in a persistent online world. Players create characters, embark on quests, engage in combat, and interact with other players in a vast, often richly detailed environment</a:t>
            </a:r>
          </a:p>
          <a:p>
            <a:r>
              <a:rPr lang="en-US" b="1" dirty="0">
                <a:latin typeface="+mj-lt"/>
              </a:rPr>
              <a:t>Key Features of MMORPGs:</a:t>
            </a:r>
          </a:p>
          <a:p>
            <a:pPr>
              <a:buFont typeface="+mj-lt"/>
              <a:buAutoNum type="arabicPeriod"/>
            </a:pPr>
            <a:r>
              <a:rPr lang="en-US" b="1" dirty="0">
                <a:latin typeface="+mj-lt"/>
              </a:rPr>
              <a:t>Persistent World</a:t>
            </a:r>
            <a:r>
              <a:rPr lang="en-US" dirty="0">
                <a:latin typeface="+mj-lt"/>
              </a:rPr>
              <a:t>: MMORPGs feature a game world that continues to evolve even when the player is offline. </a:t>
            </a:r>
          </a:p>
          <a:p>
            <a:pPr>
              <a:buFont typeface="+mj-lt"/>
              <a:buAutoNum type="arabicPeriod"/>
            </a:pPr>
            <a:r>
              <a:rPr lang="en-US" b="1" dirty="0">
                <a:latin typeface="+mj-lt"/>
              </a:rPr>
              <a:t>Character Creation and Customization</a:t>
            </a:r>
            <a:r>
              <a:rPr lang="en-US" dirty="0">
                <a:latin typeface="+mj-lt"/>
              </a:rPr>
              <a:t>: Players typically have extensive options for creating and customizing their characters, including choosing races, classes, abilities, and appearance. </a:t>
            </a:r>
          </a:p>
          <a:p>
            <a:pPr>
              <a:buFont typeface="+mj-lt"/>
              <a:buAutoNum type="arabicPeriod"/>
            </a:pPr>
            <a:r>
              <a:rPr lang="en-US" b="1" dirty="0">
                <a:latin typeface="+mj-lt"/>
              </a:rPr>
              <a:t>Questing and Storylines</a:t>
            </a:r>
            <a:r>
              <a:rPr lang="en-US" dirty="0">
                <a:latin typeface="+mj-lt"/>
              </a:rPr>
              <a:t>: MMORPGs often feature rich narratives and numerous quests that players can undertake. </a:t>
            </a:r>
          </a:p>
          <a:p>
            <a:pPr>
              <a:buFont typeface="+mj-lt"/>
              <a:buAutoNum type="arabicPeriod"/>
            </a:pPr>
            <a:r>
              <a:rPr lang="en-US" b="1" dirty="0">
                <a:latin typeface="+mj-lt"/>
              </a:rPr>
              <a:t>Social Interaction</a:t>
            </a:r>
            <a:r>
              <a:rPr lang="en-US" dirty="0">
                <a:latin typeface="+mj-lt"/>
              </a:rPr>
              <a:t>: Players can interact with each other through chat, trade, and cooperative gameplay. </a:t>
            </a:r>
          </a:p>
          <a:p>
            <a:pPr>
              <a:buFont typeface="+mj-lt"/>
              <a:buAutoNum type="arabicPeriod"/>
            </a:pPr>
            <a:r>
              <a:rPr lang="en-US" b="1" dirty="0">
                <a:latin typeface="+mj-lt"/>
              </a:rPr>
              <a:t>Leveling and Progression</a:t>
            </a:r>
            <a:r>
              <a:rPr lang="en-US" dirty="0">
                <a:latin typeface="+mj-lt"/>
              </a:rPr>
              <a:t>: Characters in MMORPGs gain experience points (XP) by completing quests, defeating enemies, or participating in events. </a:t>
            </a:r>
          </a:p>
          <a:p>
            <a:pPr>
              <a:buFont typeface="+mj-lt"/>
              <a:buAutoNum type="arabicPeriod"/>
            </a:pPr>
            <a:r>
              <a:rPr lang="en-US" b="1" dirty="0">
                <a:latin typeface="+mj-lt"/>
              </a:rPr>
              <a:t>Combat and Skill Systems</a:t>
            </a:r>
            <a:r>
              <a:rPr lang="en-US" dirty="0">
                <a:latin typeface="+mj-lt"/>
              </a:rPr>
              <a:t>: Many MMORPGs have combat systems that involve skill rotations, positioning, and teamwork. Players often learn and develop their characters' abilities over time.</a:t>
            </a:r>
          </a:p>
          <a:p>
            <a:pPr>
              <a:buFont typeface="+mj-lt"/>
              <a:buAutoNum type="arabicPeriod"/>
            </a:pPr>
            <a:r>
              <a:rPr lang="en-US" b="1" dirty="0">
                <a:latin typeface="+mj-lt"/>
              </a:rPr>
              <a:t>Economy and Trading</a:t>
            </a:r>
            <a:r>
              <a:rPr lang="en-US" dirty="0">
                <a:latin typeface="+mj-lt"/>
              </a:rPr>
              <a:t>: Many MMORPGs feature in-game economies where players can buy, sell, and trade items. </a:t>
            </a:r>
          </a:p>
          <a:p>
            <a:pPr>
              <a:buFont typeface="+mj-lt"/>
              <a:buAutoNum type="arabicPeriod"/>
            </a:pPr>
            <a:r>
              <a:rPr lang="en-US" b="1" dirty="0">
                <a:latin typeface="+mj-lt"/>
              </a:rPr>
              <a:t>Events and Updates</a:t>
            </a:r>
            <a:r>
              <a:rPr lang="en-US" dirty="0">
                <a:latin typeface="+mj-lt"/>
              </a:rPr>
              <a:t>: Developers regularly introduce events, expansions, and updates to keep the game fresh and engaging.</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34</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15362" name="Picture 2" descr="Final Fantasy XIV - PC">
            <a:extLst>
              <a:ext uri="{FF2B5EF4-FFF2-40B4-BE49-F238E27FC236}">
                <a16:creationId xmlns:a16="http://schemas.microsoft.com/office/drawing/2014/main" id="{98ECE9B7-8C0A-8B27-DBB5-58210527F6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89"/>
          <a:stretch/>
        </p:blipFill>
        <p:spPr bwMode="auto">
          <a:xfrm>
            <a:off x="8402456" y="253248"/>
            <a:ext cx="2440929" cy="317575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The Elder Scrolls Online: Tamriel Unlimited - Xbox One">
            <a:extLst>
              <a:ext uri="{FF2B5EF4-FFF2-40B4-BE49-F238E27FC236}">
                <a16:creationId xmlns:a16="http://schemas.microsoft.com/office/drawing/2014/main" id="{E09F7727-C90A-D3C7-D894-E417BD7F27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83"/>
          <a:stretch/>
        </p:blipFill>
        <p:spPr bwMode="auto">
          <a:xfrm>
            <a:off x="8402456" y="3577181"/>
            <a:ext cx="2440929" cy="3112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39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err="1">
                <a:latin typeface="Akira Expanded" panose="02000800000000000000" pitchFamily="50" charset="0"/>
              </a:rPr>
              <a:t>Mmorpg</a:t>
            </a:r>
            <a:r>
              <a:rPr lang="en-US" sz="4400" dirty="0">
                <a:latin typeface="Akira Expanded" panose="02000800000000000000" pitchFamily="50" charset="0"/>
              </a:rPr>
              <a:t>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44160" y="4714761"/>
            <a:ext cx="5127095" cy="1007087"/>
          </a:xfrm>
        </p:spPr>
        <p:txBody>
          <a:bodyPr/>
          <a:lstStyle/>
          <a:p>
            <a:pPr algn="ctr"/>
            <a:r>
              <a:rPr lang="en-US" sz="1600" dirty="0">
                <a:effectLst/>
                <a:latin typeface="+mj-lt"/>
              </a:rPr>
              <a:t>Final Fantasy XIV is a massively multiplayer online role-playing game (MMORPG) developed and published by Square Enix. Final Fantasy XIV is set in the fantasy region of </a:t>
            </a:r>
            <a:r>
              <a:rPr lang="en-US" sz="1600" dirty="0" err="1">
                <a:effectLst/>
                <a:latin typeface="+mj-lt"/>
              </a:rPr>
              <a:t>Eorzea</a:t>
            </a:r>
            <a:r>
              <a:rPr lang="en-US" sz="1600" dirty="0">
                <a:effectLst/>
                <a:latin typeface="+mj-lt"/>
              </a:rPr>
              <a:t>, five years after the devastating Seventh Umbral Calamity which ended the original version. This game is present in this genre due to its massive online world, role-play elements, social interaction, real-time combat and regul</a:t>
            </a:r>
            <a:r>
              <a:rPr lang="en-US" sz="1600" dirty="0">
                <a:latin typeface="+mj-lt"/>
              </a:rPr>
              <a:t>ar updates</a:t>
            </a:r>
            <a:endParaRPr lang="en-US" sz="1600" dirty="0">
              <a:effectLst/>
              <a:latin typeface="+mj-lt"/>
            </a:endParaRPr>
          </a:p>
          <a:p>
            <a:pPr algn="ctr"/>
            <a:r>
              <a:rPr lang="en-US" sz="1600" dirty="0">
                <a:effectLst/>
                <a:latin typeface="+mj-lt"/>
              </a:rPr>
              <a:t> </a:t>
            </a:r>
          </a:p>
          <a:p>
            <a:pPr algn="ctr"/>
            <a:endParaRPr lang="en-US" sz="1600"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35</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67438" y="4069924"/>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a:effectLst/>
                <a:latin typeface="+mj-lt"/>
              </a:rPr>
              <a:t>Square Enix                                              </a:t>
            </a:r>
            <a:r>
              <a:rPr lang="en-US" sz="1600" b="1" dirty="0">
                <a:latin typeface="+mj-lt"/>
              </a:rPr>
              <a:t>Other Works</a:t>
            </a:r>
            <a:r>
              <a:rPr lang="en-US" sz="1600" dirty="0">
                <a:latin typeface="+mj-lt"/>
              </a:rPr>
              <a:t>: </a:t>
            </a:r>
            <a:r>
              <a:rPr lang="en-US" sz="1600" b="1" dirty="0">
                <a:latin typeface="+mj-lt"/>
              </a:rPr>
              <a:t>Final Fantasy (Game Series)</a:t>
            </a:r>
            <a:endParaRPr lang="en-US" sz="1600" b="1" i="0" dirty="0">
              <a:solidFill>
                <a:srgbClr val="DADFE1"/>
              </a:solidFill>
              <a:effectLst/>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82437" y="4510647"/>
            <a:ext cx="4986774"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dirty="0">
                <a:effectLst/>
                <a:latin typeface="+mj-lt"/>
              </a:rPr>
              <a:t>The Elder Scrolls is a series of action role-playing video games primarily developed by Bethesda Game Studios and published by Bethesda Softworks. The series focuses on free-form gameplay in an open world The Elder Scrolls V: Skyrim (2011) all winning Game of the Year awards from multiple outlets. </a:t>
            </a:r>
            <a:r>
              <a:rPr lang="en-US" sz="1600" dirty="0">
                <a:effectLst/>
                <a:latin typeface="+mj-lt"/>
              </a:rPr>
              <a:t>The Elder Scrolls is a MMORPG game due to its massive multiplayer world, world exploration, character progression and dynamic content.</a:t>
            </a:r>
          </a:p>
          <a:p>
            <a:pPr algn="ctr"/>
            <a:r>
              <a:rPr lang="en-US" sz="1600" dirty="0">
                <a:effectLst/>
                <a:latin typeface="+mj-lt"/>
              </a:rPr>
              <a:t> </a:t>
            </a:r>
          </a:p>
          <a:p>
            <a:pPr algn="ctr"/>
            <a:endParaRPr lang="en-US" sz="1600" b="0"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171255" y="3865810"/>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a:effectLst/>
                <a:latin typeface="+mj-lt"/>
              </a:rPr>
              <a:t>Bethesda Softworks</a:t>
            </a:r>
            <a:r>
              <a:rPr lang="en-IN" sz="2000" dirty="0">
                <a:latin typeface="+mj-lt"/>
              </a:rPr>
              <a:t>                                </a:t>
            </a:r>
            <a:r>
              <a:rPr lang="en-US" sz="1600" b="1" dirty="0">
                <a:latin typeface="+mj-lt"/>
              </a:rPr>
              <a:t>Other Works</a:t>
            </a:r>
            <a:r>
              <a:rPr lang="en-US" sz="1600" dirty="0">
                <a:latin typeface="+mj-lt"/>
              </a:rPr>
              <a:t>: </a:t>
            </a:r>
            <a:r>
              <a:rPr lang="en-US" sz="1600" b="1" dirty="0">
                <a:latin typeface="+mj-lt"/>
              </a:rPr>
              <a:t>Elder Scrolls(Game Series)</a:t>
            </a:r>
            <a:endParaRPr lang="en-US" sz="1600" b="1" i="0" dirty="0">
              <a:solidFill>
                <a:srgbClr val="DADFE1"/>
              </a:solidFill>
              <a:effectLst/>
              <a:latin typeface="+mj-lt"/>
            </a:endParaRPr>
          </a:p>
        </p:txBody>
      </p:sp>
      <p:pic>
        <p:nvPicPr>
          <p:cNvPr id="7" name="Picture 2" descr="Final Fantasy XIV - PC">
            <a:extLst>
              <a:ext uri="{FF2B5EF4-FFF2-40B4-BE49-F238E27FC236}">
                <a16:creationId xmlns:a16="http://schemas.microsoft.com/office/drawing/2014/main" id="{695946DF-9E55-EB1B-329C-D40D317CCC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89"/>
          <a:stretch/>
        </p:blipFill>
        <p:spPr bwMode="auto">
          <a:xfrm>
            <a:off x="2285367" y="752879"/>
            <a:ext cx="2440929" cy="31757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Elder Scrolls Online: Tamriel Unlimited - Xbox One">
            <a:extLst>
              <a:ext uri="{FF2B5EF4-FFF2-40B4-BE49-F238E27FC236}">
                <a16:creationId xmlns:a16="http://schemas.microsoft.com/office/drawing/2014/main" id="{2E41C202-C783-AE5C-0550-A6C77146B7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83"/>
          <a:stretch/>
        </p:blipFill>
        <p:spPr bwMode="auto">
          <a:xfrm>
            <a:off x="7465706" y="744218"/>
            <a:ext cx="2384858" cy="304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616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69677" y="168567"/>
            <a:ext cx="9248358" cy="798841"/>
          </a:xfrm>
        </p:spPr>
        <p:txBody>
          <a:bodyPr/>
          <a:lstStyle/>
          <a:p>
            <a:r>
              <a:rPr lang="en-US" sz="4400" dirty="0">
                <a:latin typeface="Akira Expanded" panose="02000800000000000000" pitchFamily="50" charset="0"/>
              </a:rPr>
              <a:t>casino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69677" y="793273"/>
            <a:ext cx="6995487" cy="4628580"/>
          </a:xfrm>
        </p:spPr>
        <p:txBody>
          <a:bodyPr/>
          <a:lstStyle/>
          <a:p>
            <a:r>
              <a:rPr lang="en-US" sz="1500" b="1" dirty="0">
                <a:latin typeface="+mj-lt"/>
              </a:rPr>
              <a:t>Casino games</a:t>
            </a:r>
            <a:r>
              <a:rPr lang="en-US" sz="1500" dirty="0">
                <a:latin typeface="+mj-lt"/>
              </a:rPr>
              <a:t> are a popular genre of gambling games found in casinos, both physical and online. These games often involve betting money or chips with the hope of winning additional money based on chance, strategy, or a combination of both. </a:t>
            </a:r>
          </a:p>
          <a:p>
            <a:r>
              <a:rPr lang="en-US" sz="1500" b="1" dirty="0">
                <a:latin typeface="+mj-lt"/>
              </a:rPr>
              <a:t>Key Features of Casino Games:</a:t>
            </a:r>
          </a:p>
          <a:p>
            <a:pPr>
              <a:buFont typeface="+mj-lt"/>
              <a:buAutoNum type="arabicPeriod"/>
            </a:pPr>
            <a:r>
              <a:rPr lang="en-US" sz="1500" b="1" dirty="0">
                <a:latin typeface="+mj-lt"/>
              </a:rPr>
              <a:t>Betting </a:t>
            </a:r>
            <a:r>
              <a:rPr lang="en-US" sz="1500" dirty="0">
                <a:latin typeface="+mj-lt"/>
              </a:rPr>
              <a:t>: Most casino games require players to place a bet before they can participate. This can be in the form of money, chips, or other stakes, with potential payouts based on the outcome of the game.</a:t>
            </a:r>
          </a:p>
          <a:p>
            <a:pPr>
              <a:buFont typeface="+mj-lt"/>
              <a:buAutoNum type="arabicPeriod"/>
            </a:pPr>
            <a:r>
              <a:rPr lang="en-US" sz="1500" b="1" dirty="0">
                <a:latin typeface="+mj-lt"/>
              </a:rPr>
              <a:t>Chance vs. Skill</a:t>
            </a:r>
            <a:r>
              <a:rPr lang="en-US" sz="1500" dirty="0">
                <a:latin typeface="+mj-lt"/>
              </a:rPr>
              <a:t>: Casino games can be categorized based on whether they rely more on chance (e.g., slot machines, roulette) or skill (e.g., poker, blackjack). Many games blend both elements, where skill can influence the outcome but chance plays a significant role.</a:t>
            </a:r>
          </a:p>
          <a:p>
            <a:pPr>
              <a:buFont typeface="+mj-lt"/>
              <a:buAutoNum type="arabicPeriod"/>
            </a:pPr>
            <a:r>
              <a:rPr lang="en-US" sz="1500" b="1" dirty="0">
                <a:latin typeface="+mj-lt"/>
              </a:rPr>
              <a:t>Payouts </a:t>
            </a:r>
            <a:r>
              <a:rPr lang="en-US" sz="1500" dirty="0">
                <a:latin typeface="+mj-lt"/>
              </a:rPr>
              <a:t>: Each game has specific rules regarding how payouts are calculated based on the odds of winning. Understanding these odds can help players make informed betting decisions.</a:t>
            </a:r>
          </a:p>
          <a:p>
            <a:pPr>
              <a:buFont typeface="+mj-lt"/>
              <a:buAutoNum type="arabicPeriod"/>
            </a:pPr>
            <a:r>
              <a:rPr lang="en-US" sz="1500" b="1" dirty="0">
                <a:latin typeface="+mj-lt"/>
              </a:rPr>
              <a:t>Game Variety</a:t>
            </a:r>
            <a:r>
              <a:rPr lang="en-US" sz="1500" dirty="0">
                <a:latin typeface="+mj-lt"/>
              </a:rPr>
              <a:t>: Casinos offer a wide range of games, catering to different preferences and styles. This includes table games, card games, slot machines, and specialty games.</a:t>
            </a:r>
          </a:p>
          <a:p>
            <a:pPr>
              <a:buFont typeface="+mj-lt"/>
              <a:buAutoNum type="arabicPeriod"/>
            </a:pPr>
            <a:r>
              <a:rPr lang="en-US" sz="1500" b="1" dirty="0">
                <a:latin typeface="+mj-lt"/>
              </a:rPr>
              <a:t>Atmosphere and Experience</a:t>
            </a:r>
            <a:r>
              <a:rPr lang="en-US" sz="1500" dirty="0">
                <a:latin typeface="+mj-lt"/>
              </a:rPr>
              <a:t>: Physical casinos often create an immersive atmosphere with elaborate décor, lighting, and sound to enhance the gaming experience. Online casinos aim to replicate this atmosphere through graphics and user interfaces.</a:t>
            </a:r>
          </a:p>
          <a:p>
            <a:pPr>
              <a:buFont typeface="+mj-lt"/>
              <a:buAutoNum type="arabicPeriod"/>
            </a:pPr>
            <a:r>
              <a:rPr lang="en-US" sz="1500" b="1" dirty="0">
                <a:latin typeface="+mj-lt"/>
              </a:rPr>
              <a:t>Social Interaction</a:t>
            </a:r>
            <a:r>
              <a:rPr lang="en-US" sz="1500" dirty="0">
                <a:latin typeface="+mj-lt"/>
              </a:rPr>
              <a:t>: Many casino games, especially table games, encourage social interaction among players. </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36</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4" name="Picture 2">
            <a:extLst>
              <a:ext uri="{FF2B5EF4-FFF2-40B4-BE49-F238E27FC236}">
                <a16:creationId xmlns:a16="http://schemas.microsoft.com/office/drawing/2014/main" id="{F6568ACD-DC7D-4468-76B8-2D8FCF1FF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970" y="890014"/>
            <a:ext cx="2999545" cy="24267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1018860-52A8-D027-3694-391E59203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791" y="2497725"/>
            <a:ext cx="5510988" cy="419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02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casino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992287" y="4133812"/>
            <a:ext cx="5127095" cy="1007087"/>
          </a:xfrm>
        </p:spPr>
        <p:txBody>
          <a:bodyPr/>
          <a:lstStyle/>
          <a:p>
            <a:pPr algn="ctr"/>
            <a:r>
              <a:rPr lang="en-US" sz="1800" dirty="0">
                <a:effectLst/>
                <a:latin typeface="+mj-lt"/>
              </a:rPr>
              <a:t>Blackjack (formerly black jack or </a:t>
            </a:r>
            <a:r>
              <a:rPr lang="en-US" sz="1800" dirty="0" err="1">
                <a:effectLst/>
                <a:latin typeface="+mj-lt"/>
              </a:rPr>
              <a:t>vingt</a:t>
            </a:r>
            <a:r>
              <a:rPr lang="en-US" sz="1800" dirty="0">
                <a:effectLst/>
                <a:latin typeface="+mj-lt"/>
              </a:rPr>
              <a:t>-un) is a casino banking game.  It is the most widely played casino banking game in the world. It uses decks of 52 cards and descends from a global family of casino banking games known as "twenty-one". </a:t>
            </a:r>
          </a:p>
          <a:p>
            <a:pPr algn="ctr"/>
            <a:r>
              <a:rPr lang="en-US" sz="1800" dirty="0">
                <a:effectLst/>
                <a:latin typeface="+mj-lt"/>
              </a:rPr>
              <a:t>Black Jack is a casino game due to its simple rules, strategy element, quick rounds, house edge and social and competitive levels.</a:t>
            </a:r>
          </a:p>
          <a:p>
            <a:pPr algn="ctr"/>
            <a:r>
              <a:rPr lang="en-US" sz="1800" dirty="0">
                <a:effectLst/>
                <a:latin typeface="+mj-lt"/>
              </a:rPr>
              <a:t> </a:t>
            </a:r>
          </a:p>
          <a:p>
            <a:pPr algn="ctr"/>
            <a:endParaRPr lang="en-US" sz="1800"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37</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69387" y="3960750"/>
            <a:ext cx="4986774"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800" b="0" dirty="0">
                <a:effectLst/>
                <a:latin typeface="+mj-lt"/>
              </a:rPr>
              <a:t>Roulette (named after the French word meaning "little wheel") is a casino game which was likely developed from the Italian game </a:t>
            </a:r>
            <a:r>
              <a:rPr lang="en-US" sz="1800" b="0" dirty="0" err="1">
                <a:effectLst/>
                <a:latin typeface="+mj-lt"/>
              </a:rPr>
              <a:t>Biribi</a:t>
            </a:r>
            <a:r>
              <a:rPr lang="en-US" sz="1800" b="0" dirty="0">
                <a:effectLst/>
                <a:latin typeface="+mj-lt"/>
              </a:rPr>
              <a:t>. In the game, a player may choose to place a bet on a single number, various groupings of numbers, the color red or black, whether the number is odd or even, or if the number is high or low.</a:t>
            </a:r>
            <a:r>
              <a:rPr lang="en-US" sz="1800" dirty="0">
                <a:effectLst/>
                <a:latin typeface="+mj-lt"/>
              </a:rPr>
              <a:t> Roulette is a casino game due to its random outcomes, betting structure, house edge, social and interactive appeal.</a:t>
            </a:r>
          </a:p>
          <a:p>
            <a:pPr algn="ctr"/>
            <a:endParaRPr lang="en-US" sz="1800" b="0" dirty="0">
              <a:effectLst/>
              <a:latin typeface="+mj-lt"/>
            </a:endParaRPr>
          </a:p>
          <a:p>
            <a:pPr algn="ctr"/>
            <a:r>
              <a:rPr lang="en-US" sz="1800" dirty="0">
                <a:effectLst/>
                <a:latin typeface="+mj-lt"/>
              </a:rPr>
              <a:t> </a:t>
            </a:r>
          </a:p>
          <a:p>
            <a:pPr algn="ctr"/>
            <a:endParaRPr lang="en-US" sz="1800" b="1" dirty="0">
              <a:effectLst/>
              <a:latin typeface="+mj-lt"/>
            </a:endParaRPr>
          </a:p>
        </p:txBody>
      </p:sp>
      <p:pic>
        <p:nvPicPr>
          <p:cNvPr id="4" name="Picture 2">
            <a:extLst>
              <a:ext uri="{FF2B5EF4-FFF2-40B4-BE49-F238E27FC236}">
                <a16:creationId xmlns:a16="http://schemas.microsoft.com/office/drawing/2014/main" id="{66407961-43C0-E414-B9F2-895203795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590" y="1027321"/>
            <a:ext cx="3631962" cy="29383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654CEDD8-4C0D-2D93-E40C-8E772FDCB1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50" b="29077"/>
          <a:stretch/>
        </p:blipFill>
        <p:spPr bwMode="auto">
          <a:xfrm>
            <a:off x="5298552" y="1027320"/>
            <a:ext cx="6672910" cy="276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668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6813" y="890014"/>
            <a:ext cx="5919776" cy="4628580"/>
          </a:xfrm>
        </p:spPr>
        <p:txBody>
          <a:bodyPr/>
          <a:lstStyle/>
          <a:p>
            <a:r>
              <a:rPr lang="en-US" b="1" dirty="0">
                <a:latin typeface="+mj-lt"/>
              </a:rPr>
              <a:t>Types of Casino Games:</a:t>
            </a:r>
          </a:p>
          <a:p>
            <a:pPr>
              <a:buFont typeface="+mj-lt"/>
              <a:buAutoNum type="arabicPeriod"/>
            </a:pPr>
            <a:r>
              <a:rPr lang="en-US" b="1" dirty="0">
                <a:latin typeface="+mj-lt"/>
              </a:rPr>
              <a:t>Table Games</a:t>
            </a:r>
            <a:r>
              <a:rPr lang="en-US" dirty="0">
                <a:latin typeface="+mj-lt"/>
              </a:rPr>
              <a:t>:</a:t>
            </a:r>
          </a:p>
          <a:p>
            <a:pPr marL="742950" lvl="1" indent="-285750">
              <a:buFont typeface="+mj-lt"/>
              <a:buAutoNum type="arabicPeriod"/>
            </a:pPr>
            <a:r>
              <a:rPr lang="en-US" b="1" dirty="0">
                <a:latin typeface="+mj-lt"/>
              </a:rPr>
              <a:t>Blackjack</a:t>
            </a:r>
            <a:r>
              <a:rPr lang="en-US" dirty="0">
                <a:latin typeface="+mj-lt"/>
              </a:rPr>
              <a:t>: A card game where players aim to have a hand value closer to 21 than the dealer without exceeding it.</a:t>
            </a:r>
          </a:p>
          <a:p>
            <a:pPr marL="742950" lvl="1" indent="-285750">
              <a:buFont typeface="+mj-lt"/>
              <a:buAutoNum type="arabicPeriod"/>
            </a:pPr>
            <a:r>
              <a:rPr lang="en-US" b="1" dirty="0">
                <a:latin typeface="+mj-lt"/>
              </a:rPr>
              <a:t>Roulette</a:t>
            </a:r>
            <a:r>
              <a:rPr lang="en-US" dirty="0">
                <a:latin typeface="+mj-lt"/>
              </a:rPr>
              <a:t>: A game where players bet on where a ball will land on a spinning wheel, with various betting options based on numbers and colors.</a:t>
            </a:r>
          </a:p>
          <a:p>
            <a:pPr marL="742950" lvl="1" indent="-285750">
              <a:buFont typeface="+mj-lt"/>
              <a:buAutoNum type="arabicPeriod"/>
            </a:pPr>
            <a:r>
              <a:rPr lang="en-US" b="1" dirty="0">
                <a:latin typeface="+mj-lt"/>
              </a:rPr>
              <a:t>Craps</a:t>
            </a:r>
            <a:r>
              <a:rPr lang="en-US" dirty="0">
                <a:latin typeface="+mj-lt"/>
              </a:rPr>
              <a:t>: A dice game where players bet on the outcome of the roll or a series of rolls.</a:t>
            </a:r>
          </a:p>
          <a:p>
            <a:pPr marL="742950" lvl="1" indent="-285750">
              <a:buFont typeface="+mj-lt"/>
              <a:buAutoNum type="arabicPeriod"/>
            </a:pPr>
            <a:r>
              <a:rPr lang="en-US" b="1" dirty="0">
                <a:latin typeface="+mj-lt"/>
              </a:rPr>
              <a:t>Baccarat</a:t>
            </a:r>
            <a:r>
              <a:rPr lang="en-US" dirty="0">
                <a:latin typeface="+mj-lt"/>
              </a:rPr>
              <a:t>: A card game where players bet on the outcome of two hands (player and banker), trying to predict which will have a higher value.</a:t>
            </a:r>
          </a:p>
          <a:p>
            <a:pPr>
              <a:buFont typeface="+mj-lt"/>
              <a:buAutoNum type="arabicPeriod"/>
            </a:pPr>
            <a:r>
              <a:rPr lang="en-US" b="1" dirty="0">
                <a:latin typeface="+mj-lt"/>
              </a:rPr>
              <a:t>Slot Machines</a:t>
            </a:r>
            <a:r>
              <a:rPr lang="en-US" dirty="0">
                <a:latin typeface="+mj-lt"/>
              </a:rPr>
              <a:t>: These are one of the most popular forms of casino gaming, featuring spinning reels with various symbols. </a:t>
            </a:r>
          </a:p>
          <a:p>
            <a:pPr>
              <a:buFont typeface="+mj-lt"/>
              <a:buAutoNum type="arabicPeriod"/>
            </a:pPr>
            <a:r>
              <a:rPr lang="en-US" b="1" dirty="0">
                <a:latin typeface="+mj-lt"/>
              </a:rPr>
              <a:t>Poker</a:t>
            </a:r>
            <a:r>
              <a:rPr lang="en-US" dirty="0">
                <a:latin typeface="+mj-lt"/>
              </a:rPr>
              <a:t>: A popular card game with various variants where players compete against each other rather than the house. </a:t>
            </a:r>
          </a:p>
          <a:p>
            <a:pPr>
              <a:buFont typeface="+mj-lt"/>
              <a:buAutoNum type="arabicPeriod"/>
            </a:pPr>
            <a:r>
              <a:rPr lang="en-US" b="1" dirty="0">
                <a:latin typeface="+mj-lt"/>
              </a:rPr>
              <a:t>Video Poker</a:t>
            </a:r>
            <a:r>
              <a:rPr lang="en-US" dirty="0">
                <a:latin typeface="+mj-lt"/>
              </a:rPr>
              <a:t>: A digital version of poker. </a:t>
            </a:r>
          </a:p>
          <a:p>
            <a:pPr>
              <a:buFont typeface="+mj-lt"/>
              <a:buAutoNum type="arabicPeriod"/>
            </a:pPr>
            <a:r>
              <a:rPr lang="en-US" b="1" dirty="0">
                <a:latin typeface="+mj-lt"/>
              </a:rPr>
              <a:t>Live Dealer Games</a:t>
            </a:r>
            <a:r>
              <a:rPr lang="en-US" dirty="0">
                <a:latin typeface="+mj-lt"/>
              </a:rPr>
              <a:t>: Many online casinos offer live dealer games, where players can interact with real dealers via video streaming, providing a more authentic casino experience.</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38</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86813" y="312305"/>
            <a:ext cx="9085447"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Casino games</a:t>
            </a:r>
          </a:p>
        </p:txBody>
      </p:sp>
      <p:pic>
        <p:nvPicPr>
          <p:cNvPr id="16386" name="Picture 2">
            <a:extLst>
              <a:ext uri="{FF2B5EF4-FFF2-40B4-BE49-F238E27FC236}">
                <a16:creationId xmlns:a16="http://schemas.microsoft.com/office/drawing/2014/main" id="{4105D974-A4CC-496E-A716-00E49765E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2193" y="842083"/>
            <a:ext cx="1388834" cy="112360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389B8EB6-3AD4-F3D4-653A-1D298DB20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3518" y="208443"/>
            <a:ext cx="2551669" cy="1940823"/>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C65492F2-BDAD-2480-C715-650EB6027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818" y="2110325"/>
            <a:ext cx="2298897" cy="839337"/>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583E3091-517F-B674-E053-03303A23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467" y="1741050"/>
            <a:ext cx="1844438" cy="1358177"/>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a:extLst>
              <a:ext uri="{FF2B5EF4-FFF2-40B4-BE49-F238E27FC236}">
                <a16:creationId xmlns:a16="http://schemas.microsoft.com/office/drawing/2014/main" id="{C3A78789-B0DD-1593-4B87-A20A2AB47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4951" y="3238936"/>
            <a:ext cx="2411622" cy="1358177"/>
          </a:xfrm>
          <a:prstGeom prst="rect">
            <a:avLst/>
          </a:prstGeom>
          <a:noFill/>
          <a:extLst>
            <a:ext uri="{909E8E84-426E-40DD-AFC4-6F175D3DCCD1}">
              <a14:hiddenFill xmlns:a14="http://schemas.microsoft.com/office/drawing/2010/main">
                <a:solidFill>
                  <a:srgbClr val="FFFFFF"/>
                </a:solidFill>
              </a14:hiddenFill>
            </a:ext>
          </a:extLst>
        </p:spPr>
      </p:pic>
      <p:pic>
        <p:nvPicPr>
          <p:cNvPr id="16404" name="Picture 20">
            <a:extLst>
              <a:ext uri="{FF2B5EF4-FFF2-40B4-BE49-F238E27FC236}">
                <a16:creationId xmlns:a16="http://schemas.microsoft.com/office/drawing/2014/main" id="{BDC919E5-26BD-5356-2404-C4E20E315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6669" y="3372824"/>
            <a:ext cx="1474586" cy="1314305"/>
          </a:xfrm>
          <a:prstGeom prst="rect">
            <a:avLst/>
          </a:prstGeom>
          <a:noFill/>
          <a:extLst>
            <a:ext uri="{909E8E84-426E-40DD-AFC4-6F175D3DCCD1}">
              <a14:hiddenFill xmlns:a14="http://schemas.microsoft.com/office/drawing/2010/main">
                <a:solidFill>
                  <a:srgbClr val="FFFFFF"/>
                </a:solidFill>
              </a14:hiddenFill>
            </a:ext>
          </a:extLst>
        </p:spPr>
      </p:pic>
      <p:pic>
        <p:nvPicPr>
          <p:cNvPr id="16408" name="Picture 24">
            <a:extLst>
              <a:ext uri="{FF2B5EF4-FFF2-40B4-BE49-F238E27FC236}">
                <a16:creationId xmlns:a16="http://schemas.microsoft.com/office/drawing/2014/main" id="{7689AD90-E18A-98F7-AFBC-30C508C320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2193" y="4638808"/>
            <a:ext cx="3763617" cy="183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16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69677" y="91173"/>
            <a:ext cx="9248358" cy="798841"/>
          </a:xfrm>
        </p:spPr>
        <p:txBody>
          <a:bodyPr/>
          <a:lstStyle/>
          <a:p>
            <a:r>
              <a:rPr lang="en-US" sz="4400" dirty="0" err="1">
                <a:latin typeface="Akira Expanded" panose="02000800000000000000" pitchFamily="50" charset="0"/>
              </a:rPr>
              <a:t>moba</a:t>
            </a:r>
            <a:r>
              <a:rPr lang="en-US" sz="4400" dirty="0">
                <a:latin typeface="Akira Expanded" panose="02000800000000000000" pitchFamily="50" charset="0"/>
              </a:rPr>
              <a:t>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69678" y="715879"/>
            <a:ext cx="6518410" cy="4628580"/>
          </a:xfrm>
        </p:spPr>
        <p:txBody>
          <a:bodyPr/>
          <a:lstStyle/>
          <a:p>
            <a:r>
              <a:rPr lang="en-US" b="1" dirty="0">
                <a:latin typeface="+mj-lt"/>
              </a:rPr>
              <a:t>Multiplayer Online Battle Arena (MOBA)</a:t>
            </a:r>
            <a:r>
              <a:rPr lang="en-US" dirty="0">
                <a:latin typeface="+mj-lt"/>
              </a:rPr>
              <a:t> is a subgenre of real-time strategy games that emphasizes teamwork and competitive gameplay. In MOBAs, players control a single character with unique abilities and work together to defeat an opposing team by destroying their base or achieving specific objectives. </a:t>
            </a:r>
          </a:p>
          <a:p>
            <a:r>
              <a:rPr lang="en-US" b="1" dirty="0">
                <a:latin typeface="+mj-lt"/>
              </a:rPr>
              <a:t>Key Features of MOBA Games:</a:t>
            </a:r>
          </a:p>
          <a:p>
            <a:pPr>
              <a:buFont typeface="+mj-lt"/>
              <a:buAutoNum type="arabicPeriod"/>
            </a:pPr>
            <a:r>
              <a:rPr lang="en-US" b="1" dirty="0">
                <a:latin typeface="+mj-lt"/>
              </a:rPr>
              <a:t>Team-Based Gameplay</a:t>
            </a:r>
            <a:r>
              <a:rPr lang="en-US" dirty="0">
                <a:latin typeface="+mj-lt"/>
              </a:rPr>
              <a:t>: MOBA games typically involve two teams, often consisting of five players each, competing against one another. </a:t>
            </a:r>
          </a:p>
          <a:p>
            <a:pPr>
              <a:buFont typeface="+mj-lt"/>
              <a:buAutoNum type="arabicPeriod"/>
            </a:pPr>
            <a:r>
              <a:rPr lang="en-US" b="1" dirty="0">
                <a:latin typeface="+mj-lt"/>
              </a:rPr>
              <a:t>Unique Characters (Heroes/Champions)</a:t>
            </a:r>
            <a:r>
              <a:rPr lang="en-US" dirty="0">
                <a:latin typeface="+mj-lt"/>
              </a:rPr>
              <a:t>: Each player selects a unique character (often called a hero or champion) with distinct abilities, roles, and playstyles. </a:t>
            </a:r>
          </a:p>
          <a:p>
            <a:pPr>
              <a:buFont typeface="+mj-lt"/>
              <a:buAutoNum type="arabicPeriod"/>
            </a:pPr>
            <a:r>
              <a:rPr lang="en-US" b="1" dirty="0">
                <a:latin typeface="+mj-lt"/>
              </a:rPr>
              <a:t>Lanes and Maps</a:t>
            </a:r>
            <a:r>
              <a:rPr lang="en-US" dirty="0">
                <a:latin typeface="+mj-lt"/>
              </a:rPr>
              <a:t>: Games are usually played on a symmetrical map divided into lanes and a jungle area. Players move along these lanes to engage enemies, farm minions, and destroy enemy structures.</a:t>
            </a:r>
          </a:p>
          <a:p>
            <a:pPr>
              <a:buFont typeface="+mj-lt"/>
              <a:buAutoNum type="arabicPeriod"/>
            </a:pPr>
            <a:r>
              <a:rPr lang="en-US" b="1" dirty="0">
                <a:latin typeface="+mj-lt"/>
              </a:rPr>
              <a:t>Objective-Based Gameplay</a:t>
            </a:r>
            <a:r>
              <a:rPr lang="en-US" dirty="0">
                <a:latin typeface="+mj-lt"/>
              </a:rPr>
              <a:t>: In addition to defeating opponents, players must complete specific objectives, such as destroying towers, securing control points, or defeating powerful neutral monsters.</a:t>
            </a:r>
          </a:p>
          <a:p>
            <a:pPr>
              <a:buFont typeface="+mj-lt"/>
              <a:buAutoNum type="arabicPeriod"/>
            </a:pPr>
            <a:r>
              <a:rPr lang="en-US" b="1" dirty="0">
                <a:latin typeface="+mj-lt"/>
              </a:rPr>
              <a:t>Experience and Gold Systems</a:t>
            </a:r>
            <a:r>
              <a:rPr lang="en-US" dirty="0">
                <a:latin typeface="+mj-lt"/>
              </a:rPr>
              <a:t>: Players earn experience points (XP) and gold by defeating enemies, farming minions, or completing objectives. </a:t>
            </a:r>
          </a:p>
          <a:p>
            <a:pPr>
              <a:buFont typeface="+mj-lt"/>
              <a:buAutoNum type="arabicPeriod"/>
            </a:pPr>
            <a:r>
              <a:rPr lang="en-US" b="1" dirty="0">
                <a:latin typeface="+mj-lt"/>
              </a:rPr>
              <a:t>Strategic Depth</a:t>
            </a:r>
            <a:r>
              <a:rPr lang="en-US" dirty="0">
                <a:latin typeface="+mj-lt"/>
              </a:rPr>
              <a:t>: MOBA games require strategic thinking, including character selection, team composition, and decision-making regarding when to engage or retreat.</a:t>
            </a:r>
          </a:p>
          <a:p>
            <a:pPr>
              <a:buFont typeface="+mj-lt"/>
              <a:buAutoNum type="arabicPeriod"/>
            </a:pPr>
            <a:r>
              <a:rPr lang="en-US" b="1" dirty="0">
                <a:latin typeface="+mj-lt"/>
              </a:rPr>
              <a:t>Skill-Based Combat</a:t>
            </a:r>
            <a:r>
              <a:rPr lang="en-US" dirty="0">
                <a:latin typeface="+mj-lt"/>
              </a:rPr>
              <a:t>: Players must use skill and precision to execute abilities effectively. Timing, positioning, and map awareness are crucial for success in battles.</a:t>
            </a:r>
          </a:p>
          <a:p>
            <a:pPr>
              <a:buFont typeface="+mj-lt"/>
              <a:buAutoNum type="arabicPeriod"/>
            </a:pPr>
            <a:r>
              <a:rPr lang="en-US" b="1" dirty="0">
                <a:latin typeface="+mj-lt"/>
              </a:rPr>
              <a:t>Regular Updates and Balance Changes</a:t>
            </a:r>
            <a:r>
              <a:rPr lang="en-US" dirty="0">
                <a:latin typeface="+mj-lt"/>
              </a:rPr>
              <a:t>: Developers frequently update MOBAs to introduce new characters, items, and balance changes to encourage diverse gameplay.</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39</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17410" name="Picture 2" descr="SMITE Season Pass 2021">
            <a:extLst>
              <a:ext uri="{FF2B5EF4-FFF2-40B4-BE49-F238E27FC236}">
                <a16:creationId xmlns:a16="http://schemas.microsoft.com/office/drawing/2014/main" id="{8D255965-FD3F-4920-793F-C11F9634C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017" y="439721"/>
            <a:ext cx="2197171" cy="329575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League of Legends: More Than a Game">
            <a:extLst>
              <a:ext uri="{FF2B5EF4-FFF2-40B4-BE49-F238E27FC236}">
                <a16:creationId xmlns:a16="http://schemas.microsoft.com/office/drawing/2014/main" id="{8B87EFA3-E234-3830-DBF6-81DD538D9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099" y="4066268"/>
            <a:ext cx="3774247" cy="205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096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13684" y="305698"/>
            <a:ext cx="6186105" cy="1328387"/>
          </a:xfrm>
        </p:spPr>
        <p:txBody>
          <a:bodyPr/>
          <a:lstStyle/>
          <a:p>
            <a:r>
              <a:rPr lang="en-US" dirty="0">
                <a:latin typeface="Akira Expanded" panose="02000800000000000000" pitchFamily="50" charset="0"/>
              </a:rPr>
              <a:t>2d platformers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44758" y="4961974"/>
            <a:ext cx="5051242" cy="1007087"/>
          </a:xfrm>
        </p:spPr>
        <p:txBody>
          <a:bodyPr/>
          <a:lstStyle/>
          <a:p>
            <a:pPr algn="ctr"/>
            <a:r>
              <a:rPr lang="en-US" sz="1600" dirty="0">
                <a:effectLst/>
                <a:latin typeface="+mj-lt"/>
              </a:rPr>
              <a:t>The game follows its  teacup-headed character and his brother </a:t>
            </a:r>
            <a:r>
              <a:rPr lang="en-US" sz="1600" dirty="0" err="1">
                <a:effectLst/>
                <a:latin typeface="+mj-lt"/>
              </a:rPr>
              <a:t>Mugman</a:t>
            </a:r>
            <a:r>
              <a:rPr lang="en-US" sz="1600" dirty="0">
                <a:effectLst/>
                <a:latin typeface="+mj-lt"/>
              </a:rPr>
              <a:t>, as they make a deal with the Devil to pay casino losses by repossessing the souls of runaway debtors.                                                             The game is set in a 2d Slide-</a:t>
            </a:r>
            <a:r>
              <a:rPr lang="en-US" sz="1600" dirty="0" err="1">
                <a:effectLst/>
                <a:latin typeface="+mj-lt"/>
              </a:rPr>
              <a:t>Scolling</a:t>
            </a:r>
            <a:r>
              <a:rPr lang="en-US" sz="1600" dirty="0">
                <a:effectLst/>
                <a:latin typeface="+mj-lt"/>
              </a:rPr>
              <a:t> Perspective, Run and Gun </a:t>
            </a:r>
            <a:r>
              <a:rPr lang="en-US" sz="1600" dirty="0" err="1">
                <a:effectLst/>
                <a:latin typeface="+mj-lt"/>
              </a:rPr>
              <a:t>Gameplay,Platforming</a:t>
            </a:r>
            <a:r>
              <a:rPr lang="en-US" sz="1600" dirty="0">
                <a:effectLst/>
                <a:latin typeface="+mj-lt"/>
              </a:rPr>
              <a:t> Elements and in a Vintage Animation Style brings the game under 2d platformer genre</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11266" name="Picture 2" descr="Cuphead 1">
            <a:extLst>
              <a:ext uri="{FF2B5EF4-FFF2-40B4-BE49-F238E27FC236}">
                <a16:creationId xmlns:a16="http://schemas.microsoft.com/office/drawing/2014/main" id="{665342AB-68AD-AC4B-3968-2BD3747D1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32" y="1716165"/>
            <a:ext cx="3949836" cy="222293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59059" y="4137947"/>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1" i="0" dirty="0">
                <a:effectLst/>
                <a:latin typeface="+mj-lt"/>
              </a:rPr>
              <a:t>Studio MDHR                                  </a:t>
            </a:r>
            <a:r>
              <a:rPr lang="en-US" sz="1600" b="1" dirty="0">
                <a:latin typeface="+mj-lt"/>
              </a:rPr>
              <a:t>Other Works</a:t>
            </a:r>
            <a:r>
              <a:rPr lang="en-US" sz="1600" dirty="0">
                <a:latin typeface="+mj-lt"/>
              </a:rPr>
              <a:t>: </a:t>
            </a:r>
            <a:r>
              <a:rPr lang="en-US" sz="1600" b="1" i="0" dirty="0">
                <a:solidFill>
                  <a:srgbClr val="DADFE1"/>
                </a:solidFill>
                <a:effectLst/>
                <a:latin typeface="+mj-lt"/>
              </a:rPr>
              <a:t>Cuphead: The Delicious Last Course</a:t>
            </a:r>
            <a:r>
              <a:rPr lang="en-US" sz="1600" b="0" i="0" dirty="0">
                <a:solidFill>
                  <a:srgbClr val="DADFE1"/>
                </a:solidFill>
                <a:effectLst/>
                <a:latin typeface="+mj-lt"/>
              </a:rPr>
              <a:t> </a:t>
            </a:r>
            <a:r>
              <a:rPr lang="en-US" sz="1600" b="1" i="0" dirty="0">
                <a:solidFill>
                  <a:srgbClr val="DADFE1"/>
                </a:solidFill>
                <a:effectLst/>
                <a:latin typeface="+mj-lt"/>
              </a:rPr>
              <a:t>(2022)</a:t>
            </a:r>
            <a:endParaRPr lang="en-US" sz="1600" b="1" dirty="0">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02817" y="4961297"/>
            <a:ext cx="4995533" cy="1561506"/>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i="0" dirty="0">
                <a:solidFill>
                  <a:srgbClr val="FFFFFF"/>
                </a:solidFill>
                <a:effectLst/>
                <a:latin typeface="+mj-lt"/>
              </a:rPr>
              <a:t>A short, handcrafted, fully independent pixel art platformer, spanning several zones with unique skills to unlock</a:t>
            </a:r>
            <a:r>
              <a:rPr lang="en-US" sz="1600" dirty="0">
                <a:solidFill>
                  <a:srgbClr val="FFFFFF"/>
                </a:solidFill>
                <a:latin typeface="+mj-lt"/>
              </a:rPr>
              <a:t> to d</a:t>
            </a:r>
            <a:r>
              <a:rPr lang="en-US" sz="1600" b="0" i="0" dirty="0">
                <a:solidFill>
                  <a:srgbClr val="FFFFFF"/>
                </a:solidFill>
                <a:effectLst/>
                <a:latin typeface="+mj-lt"/>
              </a:rPr>
              <a:t>iscover an abandoned world full of secret.     </a:t>
            </a:r>
            <a:r>
              <a:rPr lang="en-US" sz="1600" dirty="0">
                <a:effectLst/>
                <a:latin typeface="+mj-lt"/>
              </a:rPr>
              <a:t>The game is set in a 2d </a:t>
            </a:r>
            <a:r>
              <a:rPr lang="en-US" sz="1600" dirty="0" err="1">
                <a:effectLst/>
                <a:latin typeface="+mj-lt"/>
              </a:rPr>
              <a:t>Perspective,Platforming</a:t>
            </a:r>
            <a:r>
              <a:rPr lang="en-US" sz="1600" dirty="0">
                <a:effectLst/>
                <a:latin typeface="+mj-lt"/>
              </a:rPr>
              <a:t> Elements and</a:t>
            </a:r>
            <a:r>
              <a:rPr lang="en-US" sz="1600" dirty="0">
                <a:latin typeface="+mj-lt"/>
              </a:rPr>
              <a:t> 2D art style suits platforming because it allows simple brings the game under 2d platformer genre</a:t>
            </a:r>
            <a:endParaRPr lang="en-US" sz="1200" dirty="0">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305960" y="4163673"/>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1" i="0" dirty="0" err="1">
                <a:solidFill>
                  <a:srgbClr val="FFFFFF"/>
                </a:solidFill>
                <a:effectLst/>
                <a:latin typeface="+mj-lt"/>
              </a:rPr>
              <a:t>MrSuicideSheep</a:t>
            </a:r>
            <a:endParaRPr lang="en-US" sz="1600" b="1" dirty="0">
              <a:latin typeface="+mj-lt"/>
            </a:endParaRPr>
          </a:p>
        </p:txBody>
      </p:sp>
      <p:pic>
        <p:nvPicPr>
          <p:cNvPr id="1027" name="Picture 3">
            <a:extLst>
              <a:ext uri="{FF2B5EF4-FFF2-40B4-BE49-F238E27FC236}">
                <a16:creationId xmlns:a16="http://schemas.microsoft.com/office/drawing/2014/main" id="{F8895F2E-F62B-F849-1341-81A52D8DF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212" y="1634085"/>
            <a:ext cx="300037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163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err="1">
                <a:latin typeface="Akira Expanded" panose="02000800000000000000" pitchFamily="50" charset="0"/>
              </a:rPr>
              <a:t>Moba</a:t>
            </a:r>
            <a:r>
              <a:rPr lang="en-US" sz="4400" dirty="0">
                <a:latin typeface="Akira Expanded" panose="02000800000000000000" pitchFamily="50" charset="0"/>
              </a:rPr>
              <a:t>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44160" y="4714761"/>
            <a:ext cx="5127095" cy="1007087"/>
          </a:xfrm>
        </p:spPr>
        <p:txBody>
          <a:bodyPr/>
          <a:lstStyle/>
          <a:p>
            <a:pPr algn="ctr"/>
            <a:r>
              <a:rPr lang="en-US" sz="1600" dirty="0">
                <a:effectLst/>
                <a:latin typeface="+mj-lt"/>
              </a:rPr>
              <a:t>Smite is a free-to-play, third-person multiplayer online battle arena (MOBA). In Smite, players control a god, goddess or other mythological figure and take part in team-based combat, using their abilities and tactics against other player-controlled gods and non-player-controlled minions. Smite is a MOBA game due to its team-based gameplay, character selection, objective –based matches, map design, team strategy and co-ordinations</a:t>
            </a:r>
          </a:p>
          <a:p>
            <a:pPr algn="ctr"/>
            <a:endParaRPr lang="en-US" sz="1600"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40</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64657" y="4143072"/>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a:effectLst/>
                <a:latin typeface="+mj-lt"/>
              </a:rPr>
              <a:t>Titan Forge Games                           </a:t>
            </a:r>
            <a:r>
              <a:rPr lang="en-US" sz="1600" b="1" dirty="0">
                <a:latin typeface="+mj-lt"/>
              </a:rPr>
              <a:t>Other Works</a:t>
            </a:r>
            <a:r>
              <a:rPr lang="en-US" sz="1600" dirty="0">
                <a:latin typeface="+mj-lt"/>
              </a:rPr>
              <a:t>: </a:t>
            </a:r>
            <a:r>
              <a:rPr lang="en-US" sz="1600" b="1" dirty="0">
                <a:latin typeface="+mj-lt"/>
              </a:rPr>
              <a:t>Paladins</a:t>
            </a:r>
            <a:endParaRPr lang="en-US" sz="1600" b="1" i="0" dirty="0">
              <a:effectLst/>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82437" y="4510647"/>
            <a:ext cx="4986774"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dirty="0">
                <a:effectLst/>
                <a:latin typeface="+mj-lt"/>
              </a:rPr>
              <a:t>League of Legends (</a:t>
            </a:r>
            <a:r>
              <a:rPr lang="en-US" sz="1600" b="0" dirty="0" err="1">
                <a:effectLst/>
                <a:latin typeface="+mj-lt"/>
              </a:rPr>
              <a:t>LoL</a:t>
            </a:r>
            <a:r>
              <a:rPr lang="en-US" sz="1600" b="0" dirty="0">
                <a:effectLst/>
                <a:latin typeface="+mj-lt"/>
              </a:rPr>
              <a:t>), commonly referred to as League, is a 2009 multiplayer online battle arena video game developed and published by Riot Games. League has been free-to-play and is  purchasable character customization. </a:t>
            </a:r>
            <a:r>
              <a:rPr lang="en-US" sz="1600" dirty="0">
                <a:effectLst/>
                <a:latin typeface="+mj-lt"/>
              </a:rPr>
              <a:t>League of Legends, due to its simple rules, strategy element, quick rounds, house edge and social and competitive levels. LOL is a MOBA game due to its team-based gameplay, map design, character roles, objectives and strategy and competitive nature.</a:t>
            </a:r>
          </a:p>
          <a:p>
            <a:pPr algn="ctr"/>
            <a:endParaRPr lang="en-US" sz="1600" dirty="0">
              <a:effectLst/>
              <a:latin typeface="+mj-lt"/>
            </a:endParaRPr>
          </a:p>
          <a:p>
            <a:pPr algn="ctr"/>
            <a:endParaRPr lang="en-US" sz="1600" b="0"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171255" y="3865810"/>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a:effectLst/>
                <a:latin typeface="+mj-lt"/>
              </a:rPr>
              <a:t>Riot Games                                                  </a:t>
            </a:r>
            <a:r>
              <a:rPr lang="en-US" sz="1600" b="1" dirty="0">
                <a:latin typeface="+mj-lt"/>
              </a:rPr>
              <a:t>Other Works</a:t>
            </a:r>
            <a:r>
              <a:rPr lang="en-US" sz="1600" dirty="0">
                <a:latin typeface="+mj-lt"/>
              </a:rPr>
              <a:t>: </a:t>
            </a:r>
            <a:r>
              <a:rPr lang="en-US" sz="1600" b="1" dirty="0">
                <a:latin typeface="+mj-lt"/>
              </a:rPr>
              <a:t>Valorant</a:t>
            </a:r>
            <a:endParaRPr lang="en-US" sz="1600" b="1" i="0" dirty="0">
              <a:solidFill>
                <a:srgbClr val="DADFE1"/>
              </a:solidFill>
              <a:effectLst/>
              <a:latin typeface="+mj-lt"/>
            </a:endParaRPr>
          </a:p>
        </p:txBody>
      </p:sp>
      <p:pic>
        <p:nvPicPr>
          <p:cNvPr id="4" name="Picture 2" descr="SMITE Season Pass 2021">
            <a:extLst>
              <a:ext uri="{FF2B5EF4-FFF2-40B4-BE49-F238E27FC236}">
                <a16:creationId xmlns:a16="http://schemas.microsoft.com/office/drawing/2014/main" id="{9BF03372-CE27-F9D1-7C35-C9548779E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563" y="774167"/>
            <a:ext cx="2197171" cy="3295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League of Legends: More Than a Game">
            <a:extLst>
              <a:ext uri="{FF2B5EF4-FFF2-40B4-BE49-F238E27FC236}">
                <a16:creationId xmlns:a16="http://schemas.microsoft.com/office/drawing/2014/main" id="{0D338526-B11E-9B19-2969-02FE7BB9A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397" y="1194869"/>
            <a:ext cx="4510133" cy="245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602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69677" y="168567"/>
            <a:ext cx="9248358" cy="798841"/>
          </a:xfrm>
        </p:spPr>
        <p:txBody>
          <a:bodyPr/>
          <a:lstStyle/>
          <a:p>
            <a:r>
              <a:rPr lang="en-US" sz="4400" dirty="0">
                <a:latin typeface="Akira Expanded" panose="02000800000000000000" pitchFamily="50" charset="0"/>
              </a:rPr>
              <a:t>board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69678" y="793273"/>
            <a:ext cx="5822670" cy="4628580"/>
          </a:xfrm>
        </p:spPr>
        <p:txBody>
          <a:bodyPr/>
          <a:lstStyle/>
          <a:p>
            <a:r>
              <a:rPr lang="en-US" sz="1500" b="1" dirty="0">
                <a:latin typeface="+mj-lt"/>
              </a:rPr>
              <a:t>Board games</a:t>
            </a:r>
            <a:r>
              <a:rPr lang="en-US" sz="1500" dirty="0">
                <a:latin typeface="+mj-lt"/>
              </a:rPr>
              <a:t> are tabletop games that involve the use of a board, pieces, and often cards or dice. They can be played by two or more players and typically require strategy, chance, or a combination of both. </a:t>
            </a:r>
          </a:p>
          <a:p>
            <a:r>
              <a:rPr lang="en-US" sz="1500" b="1" dirty="0">
                <a:latin typeface="+mj-lt"/>
              </a:rPr>
              <a:t>Key Features of Board Games:</a:t>
            </a:r>
          </a:p>
          <a:p>
            <a:pPr>
              <a:buFont typeface="+mj-lt"/>
              <a:buAutoNum type="arabicPeriod"/>
            </a:pPr>
            <a:r>
              <a:rPr lang="en-US" sz="1500" b="1" dirty="0">
                <a:latin typeface="+mj-lt"/>
              </a:rPr>
              <a:t>Game Board</a:t>
            </a:r>
            <a:r>
              <a:rPr lang="en-US" sz="1500" dirty="0">
                <a:latin typeface="+mj-lt"/>
              </a:rPr>
              <a:t>: Most board games feature a physical board that provides a playing surface. </a:t>
            </a:r>
          </a:p>
          <a:p>
            <a:pPr>
              <a:buFont typeface="+mj-lt"/>
              <a:buAutoNum type="arabicPeriod"/>
            </a:pPr>
            <a:r>
              <a:rPr lang="en-US" sz="1500" b="1" dirty="0">
                <a:latin typeface="+mj-lt"/>
              </a:rPr>
              <a:t>Components</a:t>
            </a:r>
            <a:r>
              <a:rPr lang="en-US" sz="1500" dirty="0">
                <a:latin typeface="+mj-lt"/>
              </a:rPr>
              <a:t>: Board games typically include various components such as game pieces (tokens, pawns, or figurines), cards, dice, and player boards. </a:t>
            </a:r>
          </a:p>
          <a:p>
            <a:pPr>
              <a:buFont typeface="+mj-lt"/>
              <a:buAutoNum type="arabicPeriod"/>
            </a:pPr>
            <a:r>
              <a:rPr lang="en-US" sz="1500" b="1" dirty="0">
                <a:latin typeface="+mj-lt"/>
              </a:rPr>
              <a:t>Rules and Objectives</a:t>
            </a:r>
            <a:r>
              <a:rPr lang="en-US" sz="1500" dirty="0">
                <a:latin typeface="+mj-lt"/>
              </a:rPr>
              <a:t>: Each board game has its own set of rules that outline how to play, win conditions, and the sequence of actions. </a:t>
            </a:r>
          </a:p>
          <a:p>
            <a:pPr>
              <a:buFont typeface="+mj-lt"/>
              <a:buAutoNum type="arabicPeriod"/>
            </a:pPr>
            <a:r>
              <a:rPr lang="en-US" sz="1500" b="1" dirty="0">
                <a:latin typeface="+mj-lt"/>
              </a:rPr>
              <a:t>Player Interaction</a:t>
            </a:r>
            <a:r>
              <a:rPr lang="en-US" sz="1500" dirty="0">
                <a:latin typeface="+mj-lt"/>
              </a:rPr>
              <a:t>: Many board games require players to interact with each other through competition, negotiation, or cooperation. </a:t>
            </a:r>
          </a:p>
          <a:p>
            <a:pPr>
              <a:buFont typeface="+mj-lt"/>
              <a:buAutoNum type="arabicPeriod"/>
            </a:pPr>
            <a:r>
              <a:rPr lang="en-US" sz="1500" b="1" dirty="0">
                <a:latin typeface="+mj-lt"/>
              </a:rPr>
              <a:t>Turn-Based Play</a:t>
            </a:r>
            <a:r>
              <a:rPr lang="en-US" sz="1500" dirty="0">
                <a:latin typeface="+mj-lt"/>
              </a:rPr>
              <a:t>: Most board games involve turn-based gameplay, where players take turns performing actions or making decisions. </a:t>
            </a:r>
          </a:p>
          <a:p>
            <a:pPr>
              <a:buFont typeface="+mj-lt"/>
              <a:buAutoNum type="arabicPeriod"/>
            </a:pPr>
            <a:r>
              <a:rPr lang="en-US" sz="1500" b="1" dirty="0">
                <a:latin typeface="+mj-lt"/>
              </a:rPr>
              <a:t>Theme and Story</a:t>
            </a:r>
            <a:r>
              <a:rPr lang="en-US" sz="1500" dirty="0">
                <a:latin typeface="+mj-lt"/>
              </a:rPr>
              <a:t>: Many board games have specific themes or narratives, ranging from fantasy and adventure to historical and modern settings. The theme can enhance the overall experience and immersion.</a:t>
            </a:r>
          </a:p>
          <a:p>
            <a:pPr>
              <a:buFont typeface="+mj-lt"/>
              <a:buAutoNum type="arabicPeriod"/>
            </a:pPr>
            <a:r>
              <a:rPr lang="en-US" sz="1500" b="1" dirty="0">
                <a:latin typeface="+mj-lt"/>
              </a:rPr>
              <a:t>Victory Conditions</a:t>
            </a:r>
            <a:r>
              <a:rPr lang="en-US" sz="1500" dirty="0">
                <a:latin typeface="+mj-lt"/>
              </a:rPr>
              <a:t>: Board games typically have defined victory conditions, which can vary widely, such as accumulating points, achieving specific objectives, or eliminating opponents.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41</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19462" name="Picture 6">
            <a:extLst>
              <a:ext uri="{FF2B5EF4-FFF2-40B4-BE49-F238E27FC236}">
                <a16:creationId xmlns:a16="http://schemas.microsoft.com/office/drawing/2014/main" id="{0CD67C4C-7B3C-F256-4AC4-924218AA6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2112" y="3928854"/>
            <a:ext cx="4340210" cy="2314549"/>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a:extLst>
              <a:ext uri="{FF2B5EF4-FFF2-40B4-BE49-F238E27FC236}">
                <a16:creationId xmlns:a16="http://schemas.microsoft.com/office/drawing/2014/main" id="{AAD49D7A-1D0C-A90D-CE3E-8BBD08C64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112" y="967408"/>
            <a:ext cx="4391414" cy="269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7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board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44109" y="3974029"/>
            <a:ext cx="5127095" cy="1007087"/>
          </a:xfrm>
        </p:spPr>
        <p:txBody>
          <a:bodyPr/>
          <a:lstStyle/>
          <a:p>
            <a:pPr algn="ctr"/>
            <a:r>
              <a:rPr lang="en-US" sz="1600" dirty="0">
                <a:effectLst/>
                <a:latin typeface="+mj-lt"/>
              </a:rPr>
              <a:t>Chess is an abstract strategy game that involves no hidden information and no elements of chance. It is played on a chessboard with 64 squares arranged in an 8×8 grid. The players, referred to as "White" and "Black", each control sixteen pieces: one king, one queen, two rooks, two bishops, two knights, and eight pawns. White moves first, followed by Black. Chess is a board game due to its game board, physical components, turn-based play, strategic depth, rules and objectives</a:t>
            </a:r>
          </a:p>
          <a:p>
            <a:pPr algn="ctr"/>
            <a:endParaRPr lang="en-US" sz="1600"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42</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82437" y="3974028"/>
            <a:ext cx="4986774"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dirty="0">
                <a:effectLst/>
                <a:latin typeface="+mj-lt"/>
              </a:rPr>
              <a:t>Snakes and ladders is a board game for two or more players regarded today as a worldwide classic. The game originated in ancient India as Moksha </a:t>
            </a:r>
            <a:r>
              <a:rPr lang="en-US" sz="1600" b="0" dirty="0" err="1">
                <a:effectLst/>
                <a:latin typeface="+mj-lt"/>
              </a:rPr>
              <a:t>Patam</a:t>
            </a:r>
            <a:r>
              <a:rPr lang="en-US" sz="1600" b="0" dirty="0">
                <a:effectLst/>
                <a:latin typeface="+mj-lt"/>
              </a:rPr>
              <a:t>, and was brought to the United Kingdom in the 1890s. It is played on a game board with numbered, gridded squares. A number of "ladders" and "snakes" are pictured on the board, each connecting two specific board squares. </a:t>
            </a:r>
            <a:r>
              <a:rPr lang="en-US" sz="1600" dirty="0">
                <a:effectLst/>
                <a:latin typeface="+mj-lt"/>
              </a:rPr>
              <a:t>Snakes and ladders is a board game due to its game board, physical components, turn-based play, rules and objectives and social interactions</a:t>
            </a:r>
            <a:endParaRPr lang="en-US" sz="1600" b="0" dirty="0">
              <a:effectLst/>
              <a:latin typeface="+mj-lt"/>
            </a:endParaRPr>
          </a:p>
        </p:txBody>
      </p:sp>
      <p:pic>
        <p:nvPicPr>
          <p:cNvPr id="4" name="Picture 6">
            <a:extLst>
              <a:ext uri="{FF2B5EF4-FFF2-40B4-BE49-F238E27FC236}">
                <a16:creationId xmlns:a16="http://schemas.microsoft.com/office/drawing/2014/main" id="{1CEB9B89-7422-9681-72C3-9EF6F5F16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3450" y="1160720"/>
            <a:ext cx="4340210" cy="23145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B64B8A0-A150-EF3B-233B-58335FBD4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950" y="1136152"/>
            <a:ext cx="4391414" cy="269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48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6813" y="890014"/>
            <a:ext cx="5919776" cy="4628580"/>
          </a:xfrm>
        </p:spPr>
        <p:txBody>
          <a:bodyPr/>
          <a:lstStyle/>
          <a:p>
            <a:r>
              <a:rPr lang="en-US" sz="1600" b="1" dirty="0">
                <a:latin typeface="+mj-lt"/>
              </a:rPr>
              <a:t>Types of Board Games:</a:t>
            </a:r>
          </a:p>
          <a:p>
            <a:pPr>
              <a:buFont typeface="+mj-lt"/>
              <a:buAutoNum type="arabicPeriod"/>
            </a:pPr>
            <a:r>
              <a:rPr lang="en-US" sz="1600" b="1" dirty="0">
                <a:latin typeface="+mj-lt"/>
              </a:rPr>
              <a:t>Strategy Games</a:t>
            </a:r>
            <a:r>
              <a:rPr lang="en-US" sz="1600" dirty="0">
                <a:latin typeface="+mj-lt"/>
              </a:rPr>
              <a:t>: Games that emphasize strategic planning and decision-making. </a:t>
            </a:r>
          </a:p>
          <a:p>
            <a:pPr>
              <a:buFont typeface="+mj-lt"/>
              <a:buAutoNum type="arabicPeriod"/>
            </a:pPr>
            <a:r>
              <a:rPr lang="en-US" sz="1600" b="1" dirty="0">
                <a:latin typeface="+mj-lt"/>
              </a:rPr>
              <a:t>Party Games</a:t>
            </a:r>
            <a:r>
              <a:rPr lang="en-US" sz="1600" dirty="0">
                <a:latin typeface="+mj-lt"/>
              </a:rPr>
              <a:t>: Games designed for large groups, often focused on social interaction and entertainment. </a:t>
            </a:r>
          </a:p>
          <a:p>
            <a:pPr>
              <a:buFont typeface="+mj-lt"/>
              <a:buAutoNum type="arabicPeriod"/>
            </a:pPr>
            <a:r>
              <a:rPr lang="en-US" sz="1600" b="1" dirty="0">
                <a:latin typeface="+mj-lt"/>
              </a:rPr>
              <a:t>Cooperative Games</a:t>
            </a:r>
            <a:r>
              <a:rPr lang="en-US" sz="1600" dirty="0">
                <a:latin typeface="+mj-lt"/>
              </a:rPr>
              <a:t>: Games where players work together to achieve a common goal, often against the game itself. </a:t>
            </a:r>
          </a:p>
          <a:p>
            <a:pPr>
              <a:buFont typeface="+mj-lt"/>
              <a:buAutoNum type="arabicPeriod"/>
            </a:pPr>
            <a:r>
              <a:rPr lang="en-US" sz="1600" b="1" dirty="0">
                <a:latin typeface="+mj-lt"/>
              </a:rPr>
              <a:t>Abstract Games</a:t>
            </a:r>
            <a:r>
              <a:rPr lang="en-US" sz="1600" dirty="0">
                <a:latin typeface="+mj-lt"/>
              </a:rPr>
              <a:t>: Games that focus on strategy with minimal luck and thematic elements. </a:t>
            </a:r>
          </a:p>
          <a:p>
            <a:pPr>
              <a:buFont typeface="+mj-lt"/>
              <a:buAutoNum type="arabicPeriod"/>
            </a:pPr>
            <a:r>
              <a:rPr lang="en-US" sz="1600" b="1" dirty="0">
                <a:latin typeface="+mj-lt"/>
              </a:rPr>
              <a:t>Thematic Games</a:t>
            </a:r>
            <a:r>
              <a:rPr lang="en-US" sz="1600" dirty="0">
                <a:latin typeface="+mj-lt"/>
              </a:rPr>
              <a:t>: Games that immerse players in a specific theme or story, often with detailed components and narratives. </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43</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86813" y="312305"/>
            <a:ext cx="9085447"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board games</a:t>
            </a:r>
          </a:p>
        </p:txBody>
      </p:sp>
      <p:pic>
        <p:nvPicPr>
          <p:cNvPr id="18434" name="Picture 2">
            <a:extLst>
              <a:ext uri="{FF2B5EF4-FFF2-40B4-BE49-F238E27FC236}">
                <a16:creationId xmlns:a16="http://schemas.microsoft.com/office/drawing/2014/main" id="{81D29231-E61B-0C6C-4073-68D961E7A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641" y="569844"/>
            <a:ext cx="20955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E23CE5BE-4FB6-361B-233B-88215A6DA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173" y="1268218"/>
            <a:ext cx="3177209" cy="8969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7E56BB98-A458-DC5B-E5A3-38AD9F371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5165" y="2145527"/>
            <a:ext cx="2756452" cy="1283473"/>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CA0057DF-9176-E0E1-EF93-A96152DCB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3496" y="3475269"/>
            <a:ext cx="3399183" cy="560777"/>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extLst>
              <a:ext uri="{FF2B5EF4-FFF2-40B4-BE49-F238E27FC236}">
                <a16:creationId xmlns:a16="http://schemas.microsoft.com/office/drawing/2014/main" id="{94FFF72E-8026-5168-5991-614F623FB4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200" y="4152102"/>
            <a:ext cx="3023773" cy="1492909"/>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a:extLst>
              <a:ext uri="{FF2B5EF4-FFF2-40B4-BE49-F238E27FC236}">
                <a16:creationId xmlns:a16="http://schemas.microsoft.com/office/drawing/2014/main" id="{57E04F5F-91FC-191B-BEC1-F1CCA32E4B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905" y="5507937"/>
            <a:ext cx="3023774" cy="110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929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69677" y="168567"/>
            <a:ext cx="9248358" cy="798841"/>
          </a:xfrm>
        </p:spPr>
        <p:txBody>
          <a:bodyPr/>
          <a:lstStyle/>
          <a:p>
            <a:r>
              <a:rPr lang="en-US" sz="4400" dirty="0">
                <a:latin typeface="Akira Expanded" panose="02000800000000000000" pitchFamily="50" charset="0"/>
              </a:rPr>
              <a:t>casual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69678" y="793273"/>
            <a:ext cx="5822670" cy="4628580"/>
          </a:xfrm>
        </p:spPr>
        <p:txBody>
          <a:bodyPr/>
          <a:lstStyle/>
          <a:p>
            <a:r>
              <a:rPr lang="en-US" b="1" dirty="0">
                <a:latin typeface="+mj-lt"/>
              </a:rPr>
              <a:t>Casual games</a:t>
            </a:r>
            <a:r>
              <a:rPr lang="en-US" dirty="0">
                <a:latin typeface="+mj-lt"/>
              </a:rPr>
              <a:t> are a genre of video games designed to be easy to learn and play, appealing to a broad audience that includes players who may not consider themselves "gamers." </a:t>
            </a:r>
          </a:p>
          <a:p>
            <a:r>
              <a:rPr lang="en-US" b="1" dirty="0">
                <a:latin typeface="+mj-lt"/>
              </a:rPr>
              <a:t>Key Features of Casual Games:</a:t>
            </a:r>
          </a:p>
          <a:p>
            <a:pPr>
              <a:buFont typeface="+mj-lt"/>
              <a:buAutoNum type="arabicPeriod"/>
            </a:pPr>
            <a:r>
              <a:rPr lang="en-US" b="1" dirty="0">
                <a:latin typeface="+mj-lt"/>
              </a:rPr>
              <a:t>Easy to Learn</a:t>
            </a:r>
            <a:r>
              <a:rPr lang="en-US" dirty="0">
                <a:latin typeface="+mj-lt"/>
              </a:rPr>
              <a:t>: Casual games often have straightforward mechanics and minimal rules, allowing players to pick them up quickly without extensive tutorials.</a:t>
            </a:r>
          </a:p>
          <a:p>
            <a:pPr>
              <a:buFont typeface="+mj-lt"/>
              <a:buAutoNum type="arabicPeriod"/>
            </a:pPr>
            <a:r>
              <a:rPr lang="en-US" b="1" dirty="0">
                <a:latin typeface="+mj-lt"/>
              </a:rPr>
              <a:t>Short Play Sessions</a:t>
            </a:r>
            <a:r>
              <a:rPr lang="en-US" dirty="0">
                <a:latin typeface="+mj-lt"/>
              </a:rPr>
              <a:t>: Many casual games are designed for brief gameplay sessions, making them ideal for players with limited time. </a:t>
            </a:r>
          </a:p>
          <a:p>
            <a:pPr>
              <a:buFont typeface="+mj-lt"/>
              <a:buAutoNum type="arabicPeriod"/>
            </a:pPr>
            <a:r>
              <a:rPr lang="en-US" b="1" dirty="0">
                <a:latin typeface="+mj-lt"/>
              </a:rPr>
              <a:t>Accessible Graphics and Sound</a:t>
            </a:r>
            <a:r>
              <a:rPr lang="en-US" dirty="0">
                <a:latin typeface="+mj-lt"/>
              </a:rPr>
              <a:t>: Casual games often feature bright, colorful graphics and lighthearted soundtracks that enhance the gaming experience without overwhelming players.</a:t>
            </a:r>
          </a:p>
          <a:p>
            <a:pPr>
              <a:buFont typeface="+mj-lt"/>
              <a:buAutoNum type="arabicPeriod"/>
            </a:pPr>
            <a:r>
              <a:rPr lang="en-US" b="1" dirty="0">
                <a:latin typeface="+mj-lt"/>
              </a:rPr>
              <a:t>Minimal Investment</a:t>
            </a:r>
            <a:r>
              <a:rPr lang="en-US" dirty="0">
                <a:latin typeface="+mj-lt"/>
              </a:rPr>
              <a:t>: These games often do not require a significant financial investment, with many being free-to-play or low-cost. </a:t>
            </a:r>
          </a:p>
          <a:p>
            <a:pPr>
              <a:buFont typeface="+mj-lt"/>
              <a:buAutoNum type="arabicPeriod"/>
            </a:pPr>
            <a:r>
              <a:rPr lang="en-US" b="1" dirty="0">
                <a:latin typeface="+mj-lt"/>
              </a:rPr>
              <a:t>Variety of Genres</a:t>
            </a:r>
            <a:r>
              <a:rPr lang="en-US" dirty="0">
                <a:latin typeface="+mj-lt"/>
              </a:rPr>
              <a:t>: Casual games can span multiple genres, including puzzle, simulation, platformer, card games, and more. </a:t>
            </a:r>
          </a:p>
          <a:p>
            <a:pPr>
              <a:buFont typeface="+mj-lt"/>
              <a:buAutoNum type="arabicPeriod"/>
            </a:pPr>
            <a:r>
              <a:rPr lang="en-US" b="1" dirty="0">
                <a:latin typeface="+mj-lt"/>
              </a:rPr>
              <a:t>Social Features</a:t>
            </a:r>
            <a:r>
              <a:rPr lang="en-US" dirty="0">
                <a:latin typeface="+mj-lt"/>
              </a:rPr>
              <a:t>: Many casual games incorporate social elements, such as leaderboards, challenges, and sharing capabilities, allowing players to connect with friends or compete against others.</a:t>
            </a:r>
          </a:p>
          <a:p>
            <a:pPr>
              <a:buFont typeface="+mj-lt"/>
              <a:buAutoNum type="arabicPeriod"/>
            </a:pPr>
            <a:r>
              <a:rPr lang="en-US" b="1" dirty="0">
                <a:latin typeface="+mj-lt"/>
              </a:rPr>
              <a:t>Addictive Gameplay</a:t>
            </a:r>
            <a:r>
              <a:rPr lang="en-US" dirty="0">
                <a:latin typeface="+mj-lt"/>
              </a:rPr>
              <a:t>: Casual games often employ mechanics that encourage repeated play, such as daily challenges, rewards, or leveling systems, making them easy to return to over time.</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44</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8" name="Picture 7">
            <a:extLst>
              <a:ext uri="{FF2B5EF4-FFF2-40B4-BE49-F238E27FC236}">
                <a16:creationId xmlns:a16="http://schemas.microsoft.com/office/drawing/2014/main" id="{BA7CE508-73A0-3E9F-DF8E-89E72C7F8D5D}"/>
              </a:ext>
            </a:extLst>
          </p:cNvPr>
          <p:cNvPicPr>
            <a:picLocks noChangeAspect="1"/>
          </p:cNvPicPr>
          <p:nvPr/>
        </p:nvPicPr>
        <p:blipFill>
          <a:blip r:embed="rId2"/>
          <a:stretch>
            <a:fillRect/>
          </a:stretch>
        </p:blipFill>
        <p:spPr>
          <a:xfrm>
            <a:off x="7946863" y="376927"/>
            <a:ext cx="2037519" cy="3262071"/>
          </a:xfrm>
          <a:prstGeom prst="rect">
            <a:avLst/>
          </a:prstGeom>
        </p:spPr>
      </p:pic>
      <p:pic>
        <p:nvPicPr>
          <p:cNvPr id="9" name="Picture 5" descr="Temple Run: Oz (2013)">
            <a:extLst>
              <a:ext uri="{FF2B5EF4-FFF2-40B4-BE49-F238E27FC236}">
                <a16:creationId xmlns:a16="http://schemas.microsoft.com/office/drawing/2014/main" id="{261E6D84-FA5C-4731-C9BC-130FD50B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3614" y="3720302"/>
            <a:ext cx="238125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632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casual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44160" y="4481128"/>
            <a:ext cx="5127095" cy="1007087"/>
          </a:xfrm>
        </p:spPr>
        <p:txBody>
          <a:bodyPr/>
          <a:lstStyle/>
          <a:p>
            <a:pPr algn="ctr"/>
            <a:r>
              <a:rPr lang="en-US" sz="1600" b="0" i="0" dirty="0">
                <a:solidFill>
                  <a:srgbClr val="DADFE1"/>
                </a:solidFill>
                <a:effectLst/>
                <a:latin typeface="+mj-lt"/>
              </a:rPr>
              <a:t>Rail Rush is </a:t>
            </a:r>
            <a:r>
              <a:rPr lang="en-US" sz="1600" b="1" i="0" dirty="0">
                <a:solidFill>
                  <a:srgbClr val="DADFE1"/>
                </a:solidFill>
                <a:effectLst/>
                <a:latin typeface="+mj-lt"/>
              </a:rPr>
              <a:t>an endless runner game where you control a mining cart as it hurtles through a treacherous railroad track</a:t>
            </a:r>
            <a:r>
              <a:rPr lang="en-US" sz="1800" b="0" i="0" dirty="0">
                <a:solidFill>
                  <a:srgbClr val="DADFE1"/>
                </a:solidFill>
                <a:effectLst/>
                <a:latin typeface="+mj-lt"/>
              </a:rPr>
              <a:t>. </a:t>
            </a:r>
            <a:r>
              <a:rPr lang="en-US" sz="1600" b="0" i="0" dirty="0">
                <a:solidFill>
                  <a:srgbClr val="DADFE1"/>
                </a:solidFill>
                <a:effectLst/>
                <a:latin typeface="+mj-lt"/>
              </a:rPr>
              <a:t>Your goal is to collect precious stones, gems, and golden nuggets while avoiding obstacles and staying on the rails for as long as possible</a:t>
            </a:r>
            <a:r>
              <a:rPr lang="en-US" sz="1800" b="0" i="0" dirty="0">
                <a:solidFill>
                  <a:srgbClr val="DADFE1"/>
                </a:solidFill>
                <a:effectLst/>
                <a:latin typeface="+mj-lt"/>
              </a:rPr>
              <a:t>.</a:t>
            </a:r>
            <a:r>
              <a:rPr lang="en-US" sz="1400" dirty="0">
                <a:effectLst/>
                <a:latin typeface="+mj-lt"/>
              </a:rPr>
              <a:t> </a:t>
            </a:r>
            <a:r>
              <a:rPr lang="en-US" sz="1600" dirty="0">
                <a:effectLst/>
                <a:latin typeface="+mj-lt"/>
              </a:rPr>
              <a:t>Rail rush is a casual game due to its easy to understandable mechanics, engaging and competitive gameplay, appealing visuals and sound and progressive rewards</a:t>
            </a:r>
            <a:endParaRPr lang="en-US"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45</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64657" y="3909439"/>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1" i="0" dirty="0">
                <a:solidFill>
                  <a:srgbClr val="DADFE1"/>
                </a:solidFill>
                <a:effectLst/>
                <a:latin typeface="+mj-lt"/>
              </a:rPr>
              <a:t>Tango </a:t>
            </a:r>
            <a:r>
              <a:rPr lang="en-IN" sz="1600" b="1" i="0" dirty="0" err="1">
                <a:solidFill>
                  <a:srgbClr val="DADFE1"/>
                </a:solidFill>
                <a:effectLst/>
                <a:latin typeface="+mj-lt"/>
              </a:rPr>
              <a:t>Gameworks</a:t>
            </a:r>
            <a:r>
              <a:rPr lang="en-IN" sz="1600" b="1" i="0" dirty="0">
                <a:solidFill>
                  <a:srgbClr val="DADFE1"/>
                </a:solidFill>
                <a:effectLst/>
                <a:latin typeface="+mj-lt"/>
              </a:rPr>
              <a:t>                             </a:t>
            </a:r>
            <a:r>
              <a:rPr lang="en-US" sz="1600" b="1" dirty="0">
                <a:latin typeface="+mj-lt"/>
              </a:rPr>
              <a:t>Other Works</a:t>
            </a:r>
            <a:r>
              <a:rPr lang="en-US" sz="1600" dirty="0">
                <a:latin typeface="+mj-lt"/>
              </a:rPr>
              <a:t>: </a:t>
            </a:r>
            <a:r>
              <a:rPr lang="en-US" sz="1600" b="1" dirty="0">
                <a:latin typeface="+mj-lt"/>
              </a:rPr>
              <a:t>Paladins</a:t>
            </a:r>
            <a:endParaRPr lang="en-US" sz="1600" b="1" i="0" dirty="0">
              <a:effectLst/>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450872" y="4455862"/>
            <a:ext cx="4986774"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i="0" dirty="0">
                <a:solidFill>
                  <a:srgbClr val="DADFE1"/>
                </a:solidFill>
                <a:effectLst/>
                <a:latin typeface="+mj-lt"/>
              </a:rPr>
              <a:t>Temple Run: Oz is </a:t>
            </a:r>
            <a:r>
              <a:rPr lang="en-US" sz="1600" b="1" i="0" dirty="0">
                <a:solidFill>
                  <a:srgbClr val="DADFE1"/>
                </a:solidFill>
                <a:effectLst/>
                <a:latin typeface="+mj-lt"/>
              </a:rPr>
              <a:t>an endless runner game developed by Disney and </a:t>
            </a:r>
            <a:r>
              <a:rPr lang="en-US" sz="1600" b="1" i="0" dirty="0" err="1">
                <a:solidFill>
                  <a:srgbClr val="DADFE1"/>
                </a:solidFill>
                <a:effectLst/>
                <a:latin typeface="+mj-lt"/>
              </a:rPr>
              <a:t>Imangi</a:t>
            </a:r>
            <a:r>
              <a:rPr lang="en-US" sz="1600" b="1" i="0" dirty="0">
                <a:solidFill>
                  <a:srgbClr val="DADFE1"/>
                </a:solidFill>
                <a:effectLst/>
                <a:latin typeface="+mj-lt"/>
              </a:rPr>
              <a:t> Studios, inspired by the film Oz the Great and Powerful</a:t>
            </a:r>
            <a:r>
              <a:rPr lang="en-US" sz="1600" b="0" i="0" dirty="0">
                <a:solidFill>
                  <a:srgbClr val="DADFE1"/>
                </a:solidFill>
                <a:effectLst/>
                <a:latin typeface="+mj-lt"/>
              </a:rPr>
              <a:t>. The game is based on the events of the movie and combines elements from Temple Run 2.</a:t>
            </a:r>
            <a:r>
              <a:rPr lang="en-US" sz="1200" dirty="0">
                <a:effectLst/>
                <a:latin typeface="+mj-lt"/>
              </a:rPr>
              <a:t> </a:t>
            </a:r>
            <a:r>
              <a:rPr lang="en-US" sz="1600" dirty="0">
                <a:effectLst/>
                <a:latin typeface="+mj-lt"/>
              </a:rPr>
              <a:t>Temple Run: Oz  is a Casual game due to its understandable mechanics, endless gameplay, visual appeals, competitive nature and rewards</a:t>
            </a:r>
            <a:endParaRPr lang="en-US" sz="1200" b="0"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171255" y="3734029"/>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err="1">
                <a:effectLst/>
                <a:latin typeface="+mj-lt"/>
              </a:rPr>
              <a:t>Imangi</a:t>
            </a:r>
            <a:r>
              <a:rPr lang="en-IN" sz="1600" b="0" i="0" dirty="0">
                <a:effectLst/>
                <a:latin typeface="+mj-lt"/>
              </a:rPr>
              <a:t> Studios                                                </a:t>
            </a:r>
            <a:r>
              <a:rPr lang="en-US" sz="1600" b="1" dirty="0">
                <a:latin typeface="+mj-lt"/>
              </a:rPr>
              <a:t>Other Works</a:t>
            </a:r>
            <a:r>
              <a:rPr lang="en-US" sz="1600" dirty="0">
                <a:latin typeface="+mj-lt"/>
              </a:rPr>
              <a:t>: </a:t>
            </a:r>
            <a:r>
              <a:rPr lang="en-US" sz="1600" b="1" dirty="0">
                <a:latin typeface="+mj-lt"/>
              </a:rPr>
              <a:t>Temple Run(game series)</a:t>
            </a:r>
            <a:endParaRPr lang="en-US" sz="1600" b="1" i="0" dirty="0">
              <a:solidFill>
                <a:srgbClr val="DADFE1"/>
              </a:solidFill>
              <a:effectLst/>
              <a:latin typeface="+mj-lt"/>
            </a:endParaRPr>
          </a:p>
        </p:txBody>
      </p:sp>
      <p:pic>
        <p:nvPicPr>
          <p:cNvPr id="7" name="Picture 6">
            <a:extLst>
              <a:ext uri="{FF2B5EF4-FFF2-40B4-BE49-F238E27FC236}">
                <a16:creationId xmlns:a16="http://schemas.microsoft.com/office/drawing/2014/main" id="{FA3477BB-2E05-C90D-A269-E06E843F772D}"/>
              </a:ext>
            </a:extLst>
          </p:cNvPr>
          <p:cNvPicPr>
            <a:picLocks noChangeAspect="1"/>
          </p:cNvPicPr>
          <p:nvPr/>
        </p:nvPicPr>
        <p:blipFill>
          <a:blip r:embed="rId2"/>
          <a:stretch>
            <a:fillRect/>
          </a:stretch>
        </p:blipFill>
        <p:spPr>
          <a:xfrm>
            <a:off x="2470581" y="859187"/>
            <a:ext cx="1841070" cy="2947556"/>
          </a:xfrm>
          <a:prstGeom prst="rect">
            <a:avLst/>
          </a:prstGeom>
        </p:spPr>
      </p:pic>
      <p:pic>
        <p:nvPicPr>
          <p:cNvPr id="12293" name="Picture 5" descr="Temple Run: Oz (2013)">
            <a:extLst>
              <a:ext uri="{FF2B5EF4-FFF2-40B4-BE49-F238E27FC236}">
                <a16:creationId xmlns:a16="http://schemas.microsoft.com/office/drawing/2014/main" id="{366D7F5A-A819-58F0-BD74-82557F64E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963" y="496314"/>
            <a:ext cx="238125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33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6813" y="890014"/>
            <a:ext cx="5919776" cy="4628580"/>
          </a:xfrm>
        </p:spPr>
        <p:txBody>
          <a:bodyPr/>
          <a:lstStyle/>
          <a:p>
            <a:r>
              <a:rPr lang="en-US" sz="1800" b="1" dirty="0">
                <a:latin typeface="+mj-lt"/>
              </a:rPr>
              <a:t>Types of Casual Games:</a:t>
            </a:r>
          </a:p>
          <a:p>
            <a:pPr>
              <a:buFont typeface="+mj-lt"/>
              <a:buAutoNum type="arabicPeriod"/>
            </a:pPr>
            <a:r>
              <a:rPr lang="en-US" sz="1800" b="1" dirty="0">
                <a:latin typeface="+mj-lt"/>
              </a:rPr>
              <a:t>Puzzle Games</a:t>
            </a:r>
            <a:r>
              <a:rPr lang="en-US" sz="1800" dirty="0">
                <a:latin typeface="+mj-lt"/>
              </a:rPr>
              <a:t>: Games that challenge players to solve problems or complete tasks through logic, pattern recognition, or strategy..</a:t>
            </a:r>
          </a:p>
          <a:p>
            <a:pPr>
              <a:buFont typeface="+mj-lt"/>
              <a:buAutoNum type="arabicPeriod"/>
            </a:pPr>
            <a:r>
              <a:rPr lang="en-US" sz="1800" b="1" dirty="0">
                <a:latin typeface="+mj-lt"/>
              </a:rPr>
              <a:t>Simulation Games</a:t>
            </a:r>
            <a:r>
              <a:rPr lang="en-US" sz="1800" dirty="0">
                <a:latin typeface="+mj-lt"/>
              </a:rPr>
              <a:t>: Games that simulate real-life activities, often with simplified mechanics. </a:t>
            </a:r>
          </a:p>
          <a:p>
            <a:pPr>
              <a:buFont typeface="+mj-lt"/>
              <a:buAutoNum type="arabicPeriod"/>
            </a:pPr>
            <a:r>
              <a:rPr lang="en-US" sz="1800" b="1" dirty="0">
                <a:latin typeface="+mj-lt"/>
              </a:rPr>
              <a:t>Arcade and Action Games</a:t>
            </a:r>
            <a:r>
              <a:rPr lang="en-US" sz="1800" dirty="0">
                <a:latin typeface="+mj-lt"/>
              </a:rPr>
              <a:t>: Fast-paced games that focus on quick reflexes and simple controls. </a:t>
            </a:r>
          </a:p>
          <a:p>
            <a:pPr>
              <a:buFont typeface="+mj-lt"/>
              <a:buAutoNum type="arabicPeriod"/>
            </a:pPr>
            <a:r>
              <a:rPr lang="en-US" sz="1800" b="1" dirty="0">
                <a:latin typeface="+mj-lt"/>
              </a:rPr>
              <a:t>Word Games</a:t>
            </a:r>
            <a:r>
              <a:rPr lang="en-US" sz="1800" dirty="0">
                <a:latin typeface="+mj-lt"/>
              </a:rPr>
              <a:t>: Games that involve creating or guessing words, often with a competitive element. </a:t>
            </a:r>
          </a:p>
          <a:p>
            <a:pPr>
              <a:buFont typeface="+mj-lt"/>
              <a:buAutoNum type="arabicPeriod"/>
            </a:pPr>
            <a:r>
              <a:rPr lang="en-US" sz="1800" b="1" dirty="0">
                <a:latin typeface="+mj-lt"/>
              </a:rPr>
              <a:t>Card and Board Games</a:t>
            </a:r>
            <a:r>
              <a:rPr lang="en-US" sz="1800" dirty="0">
                <a:latin typeface="+mj-lt"/>
              </a:rPr>
              <a:t>: Digital adaptations of classic card and board games that are easy to play and often include social features. </a:t>
            </a:r>
          </a:p>
          <a:p>
            <a:pPr>
              <a:buFont typeface="+mj-lt"/>
              <a:buAutoNum type="arabicPeriod"/>
            </a:pPr>
            <a:r>
              <a:rPr lang="en-US" sz="1800" b="1" dirty="0">
                <a:latin typeface="+mj-lt"/>
              </a:rPr>
              <a:t>Idle and Incremental Games</a:t>
            </a:r>
            <a:r>
              <a:rPr lang="en-US" sz="1800" dirty="0">
                <a:latin typeface="+mj-lt"/>
              </a:rPr>
              <a:t>: Games where players make decisions that lead to incremental progress over time, often with minimal direct input required during play. </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46</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86813" y="312305"/>
            <a:ext cx="9085447"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casual games</a:t>
            </a:r>
          </a:p>
        </p:txBody>
      </p:sp>
      <p:pic>
        <p:nvPicPr>
          <p:cNvPr id="20482" name="Picture 2">
            <a:extLst>
              <a:ext uri="{FF2B5EF4-FFF2-40B4-BE49-F238E27FC236}">
                <a16:creationId xmlns:a16="http://schemas.microsoft.com/office/drawing/2014/main" id="{B1796D41-1B88-BA55-3ECA-0A0E008B3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9370" y="236031"/>
            <a:ext cx="1316362" cy="96156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3B60CA5-062F-84F2-CE49-F344A72F0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2664" y="1349180"/>
            <a:ext cx="1847636" cy="1234163"/>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a16="http://schemas.microsoft.com/office/drawing/2014/main" id="{21570772-9496-738C-7785-9E46922E4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690" y="2734931"/>
            <a:ext cx="2027583" cy="1069233"/>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Scrabble logo by hasbro">
            <a:extLst>
              <a:ext uri="{FF2B5EF4-FFF2-40B4-BE49-F238E27FC236}">
                <a16:creationId xmlns:a16="http://schemas.microsoft.com/office/drawing/2014/main" id="{7F793D1A-2CE3-ADAE-2AA0-12821FD78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9559" y="3955752"/>
            <a:ext cx="2095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a:extLst>
              <a:ext uri="{FF2B5EF4-FFF2-40B4-BE49-F238E27FC236}">
                <a16:creationId xmlns:a16="http://schemas.microsoft.com/office/drawing/2014/main" id="{2F8A2AAD-8032-56C7-D67B-6D34F1F672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5151" y="4179328"/>
            <a:ext cx="1912508" cy="2605502"/>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Cookie Clicker Logo">
            <a:extLst>
              <a:ext uri="{FF2B5EF4-FFF2-40B4-BE49-F238E27FC236}">
                <a16:creationId xmlns:a16="http://schemas.microsoft.com/office/drawing/2014/main" id="{58C05D98-091F-B6D4-3118-15D1956DF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7659" y="4740137"/>
            <a:ext cx="20955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424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6813" y="806012"/>
            <a:ext cx="5919776" cy="4628580"/>
          </a:xfrm>
        </p:spPr>
        <p:txBody>
          <a:bodyPr/>
          <a:lstStyle/>
          <a:p>
            <a:r>
              <a:rPr lang="en-US" b="1" dirty="0">
                <a:latin typeface="+mj-lt"/>
              </a:rPr>
              <a:t>Hyper-casual games</a:t>
            </a:r>
            <a:r>
              <a:rPr lang="en-US" dirty="0">
                <a:latin typeface="+mj-lt"/>
              </a:rPr>
              <a:t> are a subgenre of casual games characterized by their extremely simple mechanics, quick gameplay, and highly addictive nature. They are designed to be played in short bursts, often requiring minimal effort or time investment from the player. </a:t>
            </a:r>
          </a:p>
          <a:p>
            <a:r>
              <a:rPr lang="en-US" b="1" dirty="0">
                <a:latin typeface="+mj-lt"/>
              </a:rPr>
              <a:t>Key Features of Hyper-Casual Games:</a:t>
            </a:r>
          </a:p>
          <a:p>
            <a:pPr>
              <a:buFont typeface="+mj-lt"/>
              <a:buAutoNum type="arabicPeriod"/>
            </a:pPr>
            <a:r>
              <a:rPr lang="en-US" b="1" dirty="0">
                <a:latin typeface="+mj-lt"/>
              </a:rPr>
              <a:t>Simplicity</a:t>
            </a:r>
            <a:r>
              <a:rPr lang="en-US" dirty="0">
                <a:latin typeface="+mj-lt"/>
              </a:rPr>
              <a:t>: Hyper-casual games feature minimalistic design and mechanics that are easy to understand. Players can usually grasp the game rules within seconds.</a:t>
            </a:r>
          </a:p>
          <a:p>
            <a:pPr>
              <a:buFont typeface="+mj-lt"/>
              <a:buAutoNum type="arabicPeriod"/>
            </a:pPr>
            <a:r>
              <a:rPr lang="en-US" b="1" dirty="0">
                <a:latin typeface="+mj-lt"/>
              </a:rPr>
              <a:t>Instant Gameplay</a:t>
            </a:r>
            <a:r>
              <a:rPr lang="en-US" dirty="0">
                <a:latin typeface="+mj-lt"/>
              </a:rPr>
              <a:t>: Players can start playing immediately without extensive tutorials or complex menus. The emphasis is on quick access and minimal barriers to entry.</a:t>
            </a:r>
          </a:p>
          <a:p>
            <a:pPr>
              <a:buFont typeface="+mj-lt"/>
              <a:buAutoNum type="arabicPeriod"/>
            </a:pPr>
            <a:r>
              <a:rPr lang="en-US" b="1" dirty="0">
                <a:latin typeface="+mj-lt"/>
              </a:rPr>
              <a:t>Short Sessions</a:t>
            </a:r>
            <a:r>
              <a:rPr lang="en-US" dirty="0">
                <a:latin typeface="+mj-lt"/>
              </a:rPr>
              <a:t>: Games are designed for very brief play sessions, often lasting just a few minutes. This makes them perfect for quick breaks or when players have limited time.</a:t>
            </a:r>
          </a:p>
          <a:p>
            <a:pPr>
              <a:buFont typeface="+mj-lt"/>
              <a:buAutoNum type="arabicPeriod"/>
            </a:pPr>
            <a:r>
              <a:rPr lang="en-US" b="1" dirty="0">
                <a:latin typeface="+mj-lt"/>
              </a:rPr>
              <a:t>Addictive Mechanics</a:t>
            </a:r>
            <a:r>
              <a:rPr lang="en-US" dirty="0">
                <a:latin typeface="+mj-lt"/>
              </a:rPr>
              <a:t>: Many hyper-casual games employ addictive gameplay loops, encouraging players to keep coming back for "just one more try."</a:t>
            </a:r>
          </a:p>
          <a:p>
            <a:pPr>
              <a:buFont typeface="+mj-lt"/>
              <a:buAutoNum type="arabicPeriod"/>
            </a:pPr>
            <a:r>
              <a:rPr lang="en-US" b="1" dirty="0">
                <a:latin typeface="+mj-lt"/>
              </a:rPr>
              <a:t>Minimal Graphics and Sound</a:t>
            </a:r>
            <a:r>
              <a:rPr lang="en-US" dirty="0">
                <a:latin typeface="+mj-lt"/>
              </a:rPr>
              <a:t>: The art style is often simplistic, focusing on bright colors and clear visuals. </a:t>
            </a:r>
          </a:p>
          <a:p>
            <a:pPr>
              <a:buFont typeface="+mj-lt"/>
              <a:buAutoNum type="arabicPeriod"/>
            </a:pPr>
            <a:r>
              <a:rPr lang="en-US" b="1" dirty="0">
                <a:latin typeface="+mj-lt"/>
              </a:rPr>
              <a:t>Wide Audience Appeal</a:t>
            </a:r>
            <a:r>
              <a:rPr lang="en-US" dirty="0">
                <a:latin typeface="+mj-lt"/>
              </a:rPr>
              <a:t>: Due to their simplicity and accessibility, hyper-casual games attract a diverse range of players, including those who may not typically engage with traditional gaming.</a:t>
            </a:r>
          </a:p>
          <a:p>
            <a:pPr>
              <a:buFont typeface="+mj-lt"/>
              <a:buAutoNum type="arabicPeriod"/>
            </a:pPr>
            <a:r>
              <a:rPr lang="en-US" b="1" dirty="0">
                <a:latin typeface="+mj-lt"/>
              </a:rPr>
              <a:t>Freemium Model</a:t>
            </a:r>
            <a:r>
              <a:rPr lang="en-US" dirty="0">
                <a:latin typeface="+mj-lt"/>
              </a:rPr>
              <a:t>: Many hyper-casual games are free to play, supported by in-app advertisements and optional in-game purchases. </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47</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86813" y="228303"/>
            <a:ext cx="9085447"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Hyper casual games</a:t>
            </a:r>
          </a:p>
        </p:txBody>
      </p:sp>
      <p:pic>
        <p:nvPicPr>
          <p:cNvPr id="5" name="Picture 4">
            <a:extLst>
              <a:ext uri="{FF2B5EF4-FFF2-40B4-BE49-F238E27FC236}">
                <a16:creationId xmlns:a16="http://schemas.microsoft.com/office/drawing/2014/main" id="{B39A5BBB-35B2-6AF6-25E6-1625664AB667}"/>
              </a:ext>
            </a:extLst>
          </p:cNvPr>
          <p:cNvPicPr>
            <a:picLocks noChangeAspect="1"/>
          </p:cNvPicPr>
          <p:nvPr/>
        </p:nvPicPr>
        <p:blipFill>
          <a:blip r:embed="rId2"/>
          <a:srcRect b="48864"/>
          <a:stretch/>
        </p:blipFill>
        <p:spPr>
          <a:xfrm>
            <a:off x="8101182" y="890014"/>
            <a:ext cx="2772223" cy="2426124"/>
          </a:xfrm>
          <a:prstGeom prst="rect">
            <a:avLst/>
          </a:prstGeom>
        </p:spPr>
      </p:pic>
      <p:pic>
        <p:nvPicPr>
          <p:cNvPr id="16386" name="Picture 2" descr="Vector Wiki Fandom">
            <a:extLst>
              <a:ext uri="{FF2B5EF4-FFF2-40B4-BE49-F238E27FC236}">
                <a16:creationId xmlns:a16="http://schemas.microsoft.com/office/drawing/2014/main" id="{CBE8D43B-080B-FFD5-F5A1-D506BDE91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723" y="3836047"/>
            <a:ext cx="3901464" cy="19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84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Hyper casual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44161" y="4714761"/>
            <a:ext cx="4391440" cy="1007087"/>
          </a:xfrm>
        </p:spPr>
        <p:txBody>
          <a:bodyPr/>
          <a:lstStyle/>
          <a:p>
            <a:pPr algn="ctr"/>
            <a:r>
              <a:rPr lang="en-US" sz="1600" b="0" i="0" dirty="0">
                <a:solidFill>
                  <a:srgbClr val="DADFE1"/>
                </a:solidFill>
                <a:effectLst/>
                <a:latin typeface="+mj-lt"/>
              </a:rPr>
              <a:t>Flappy Bird is a 2013 casual mobile game developed by Vietnamese video game artist .The game is a side-scroller where the player controls a bird, </a:t>
            </a:r>
            <a:r>
              <a:rPr lang="en-US" sz="1600" b="0" i="0" dirty="0" err="1">
                <a:solidFill>
                  <a:srgbClr val="DADFE1"/>
                </a:solidFill>
                <a:effectLst/>
                <a:latin typeface="+mj-lt"/>
              </a:rPr>
              <a:t>Faby</a:t>
            </a:r>
            <a:r>
              <a:rPr lang="en-US" sz="1600" b="0" i="0" dirty="0">
                <a:solidFill>
                  <a:srgbClr val="DADFE1"/>
                </a:solidFill>
                <a:effectLst/>
                <a:latin typeface="+mj-lt"/>
              </a:rPr>
              <a:t>, attempting to fly between columns of green pipes without hitting them. </a:t>
            </a:r>
            <a:r>
              <a:rPr lang="en-US" sz="1600" dirty="0">
                <a:effectLst/>
                <a:latin typeface="+mj-lt"/>
              </a:rPr>
              <a:t>Flappy is a casual game due to its simple mechanics, short sessions, accessibility, addictive nature, mobile-friendly and minimalistic design</a:t>
            </a:r>
            <a:endParaRPr lang="en-US" sz="1200"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48</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36106" y="4111919"/>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1" i="0" dirty="0">
                <a:solidFill>
                  <a:srgbClr val="DADFE1"/>
                </a:solidFill>
                <a:effectLst/>
                <a:latin typeface="+mj-lt"/>
              </a:rPr>
              <a:t>.Gears                                                </a:t>
            </a:r>
            <a:r>
              <a:rPr lang="en-US" sz="1600" b="1" dirty="0">
                <a:latin typeface="+mj-lt"/>
              </a:rPr>
              <a:t>Other Works</a:t>
            </a:r>
            <a:r>
              <a:rPr lang="en-US" sz="1600" dirty="0">
                <a:latin typeface="+mj-lt"/>
              </a:rPr>
              <a:t>: </a:t>
            </a:r>
            <a:r>
              <a:rPr lang="en-IN" sz="1600" b="0" dirty="0">
                <a:effectLst/>
                <a:latin typeface="+mj-lt"/>
              </a:rPr>
              <a:t>Flappy Birds Family </a:t>
            </a:r>
            <a:endParaRPr lang="en-US" sz="1600" b="1" dirty="0">
              <a:effectLst/>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450872" y="4793829"/>
            <a:ext cx="4847478"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i="0" dirty="0">
                <a:solidFill>
                  <a:srgbClr val="DADFE1"/>
                </a:solidFill>
                <a:effectLst/>
                <a:latin typeface="+mj-lt"/>
              </a:rPr>
              <a:t>Vector is a 2012 side-scrolling platformer game developed and published by Cyprus-based studio </a:t>
            </a:r>
            <a:r>
              <a:rPr lang="en-US" sz="1600" b="0" i="0" dirty="0" err="1">
                <a:solidFill>
                  <a:srgbClr val="DADFE1"/>
                </a:solidFill>
                <a:effectLst/>
                <a:latin typeface="+mj-lt"/>
              </a:rPr>
              <a:t>Nekki</a:t>
            </a:r>
            <a:r>
              <a:rPr lang="en-US" sz="1600" b="0" i="0" dirty="0">
                <a:solidFill>
                  <a:srgbClr val="DADFE1"/>
                </a:solidFill>
                <a:effectLst/>
                <a:latin typeface="+mj-lt"/>
              </a:rPr>
              <a:t> for Windows, Android, and iOS. The objective of the game is to break free from the cycle as a free runner.</a:t>
            </a:r>
            <a:r>
              <a:rPr lang="en-US" sz="1600" dirty="0">
                <a:effectLst/>
                <a:latin typeface="+mj-lt"/>
              </a:rPr>
              <a:t> Vector is a casual game due to its simple controls, short play sessions, engaging and competitive, visual appeal and progressive rewards</a:t>
            </a:r>
            <a:endParaRPr lang="en-US" sz="1600" b="0" i="0" dirty="0">
              <a:solidFill>
                <a:srgbClr val="DADFE1"/>
              </a:solidFill>
              <a:effectLst/>
              <a:latin typeface="+mj-lt"/>
            </a:endParaRPr>
          </a:p>
          <a:p>
            <a:pPr algn="ctr"/>
            <a:endParaRPr lang="en-US" sz="1800" b="0" i="0" dirty="0">
              <a:solidFill>
                <a:srgbClr val="DADFE1"/>
              </a:solidFill>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171255" y="4127729"/>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err="1">
                <a:effectLst/>
                <a:latin typeface="+mj-lt"/>
              </a:rPr>
              <a:t>Nekki</a:t>
            </a:r>
            <a:r>
              <a:rPr lang="en-IN" sz="1600" b="0" i="0" dirty="0">
                <a:effectLst/>
                <a:latin typeface="+mj-lt"/>
              </a:rPr>
              <a:t>                                                   </a:t>
            </a:r>
            <a:r>
              <a:rPr lang="en-US" sz="1600" b="1" dirty="0">
                <a:latin typeface="+mj-lt"/>
              </a:rPr>
              <a:t>Other Works</a:t>
            </a:r>
            <a:r>
              <a:rPr lang="en-US" sz="1600" dirty="0">
                <a:latin typeface="+mj-lt"/>
              </a:rPr>
              <a:t>: </a:t>
            </a:r>
            <a:r>
              <a:rPr lang="en-US" sz="1600" b="1" dirty="0">
                <a:latin typeface="+mj-lt"/>
              </a:rPr>
              <a:t>Shadow Fight</a:t>
            </a:r>
            <a:endParaRPr lang="en-US" sz="1600" b="1" i="0" dirty="0">
              <a:solidFill>
                <a:srgbClr val="DADFE1"/>
              </a:solidFill>
              <a:effectLst/>
              <a:latin typeface="+mj-lt"/>
            </a:endParaRPr>
          </a:p>
        </p:txBody>
      </p:sp>
      <p:pic>
        <p:nvPicPr>
          <p:cNvPr id="4" name="Picture 3">
            <a:extLst>
              <a:ext uri="{FF2B5EF4-FFF2-40B4-BE49-F238E27FC236}">
                <a16:creationId xmlns:a16="http://schemas.microsoft.com/office/drawing/2014/main" id="{642687E4-EF9D-A74E-F850-55D857BAF78E}"/>
              </a:ext>
            </a:extLst>
          </p:cNvPr>
          <p:cNvPicPr>
            <a:picLocks noChangeAspect="1"/>
          </p:cNvPicPr>
          <p:nvPr/>
        </p:nvPicPr>
        <p:blipFill>
          <a:blip r:embed="rId2"/>
          <a:srcRect b="48864"/>
          <a:stretch/>
        </p:blipFill>
        <p:spPr>
          <a:xfrm>
            <a:off x="1554995" y="1136150"/>
            <a:ext cx="3369771" cy="2949071"/>
          </a:xfrm>
          <a:prstGeom prst="rect">
            <a:avLst/>
          </a:prstGeom>
        </p:spPr>
      </p:pic>
      <p:pic>
        <p:nvPicPr>
          <p:cNvPr id="15362" name="Picture 2" descr="Vector Wiki Fandom">
            <a:extLst>
              <a:ext uri="{FF2B5EF4-FFF2-40B4-BE49-F238E27FC236}">
                <a16:creationId xmlns:a16="http://schemas.microsoft.com/office/drawing/2014/main" id="{2F9A5433-B3D1-1D6F-A296-7B0CD904E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368" y="1230820"/>
            <a:ext cx="4790867" cy="256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37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6813" y="890014"/>
            <a:ext cx="5919776" cy="4628580"/>
          </a:xfrm>
        </p:spPr>
        <p:txBody>
          <a:bodyPr/>
          <a:lstStyle/>
          <a:p>
            <a:r>
              <a:rPr lang="en-US" b="1" dirty="0">
                <a:latin typeface="+mj-lt"/>
              </a:rPr>
              <a:t>Fighting games</a:t>
            </a:r>
            <a:r>
              <a:rPr lang="en-US" dirty="0">
                <a:latin typeface="+mj-lt"/>
              </a:rPr>
              <a:t> are a genre of video games that focus on close combat between a limited number of characters, often featuring one-on-one battles. These games emphasize player skill, reflexes, and strategic thinking, as players control characters with unique abilities and fighting styles to defeat their opponents. </a:t>
            </a:r>
          </a:p>
          <a:p>
            <a:r>
              <a:rPr lang="en-US" b="1" dirty="0">
                <a:latin typeface="+mj-lt"/>
              </a:rPr>
              <a:t>Key Features of Fighting Games:</a:t>
            </a:r>
          </a:p>
          <a:p>
            <a:pPr>
              <a:buFont typeface="+mj-lt"/>
              <a:buAutoNum type="arabicPeriod"/>
            </a:pPr>
            <a:r>
              <a:rPr lang="en-US" b="1" dirty="0">
                <a:latin typeface="+mj-lt"/>
              </a:rPr>
              <a:t>Character Selection</a:t>
            </a:r>
            <a:r>
              <a:rPr lang="en-US" dirty="0">
                <a:latin typeface="+mj-lt"/>
              </a:rPr>
              <a:t>: Players can choose from a roster of characters, each with distinct moves, abilities, and fighting styles. </a:t>
            </a:r>
          </a:p>
          <a:p>
            <a:pPr>
              <a:buFont typeface="+mj-lt"/>
              <a:buAutoNum type="arabicPeriod"/>
            </a:pPr>
            <a:r>
              <a:rPr lang="en-US" b="1" dirty="0">
                <a:latin typeface="+mj-lt"/>
              </a:rPr>
              <a:t>Combat Mechanics</a:t>
            </a:r>
            <a:r>
              <a:rPr lang="en-US" dirty="0">
                <a:latin typeface="+mj-lt"/>
              </a:rPr>
              <a:t>: Fighting games typically feature a range of combat mechanics, including punches, kicks, throws, and special moves. </a:t>
            </a:r>
          </a:p>
          <a:p>
            <a:pPr>
              <a:buFont typeface="+mj-lt"/>
              <a:buAutoNum type="arabicPeriod"/>
            </a:pPr>
            <a:r>
              <a:rPr lang="en-US" b="1" dirty="0">
                <a:latin typeface="+mj-lt"/>
              </a:rPr>
              <a:t>Health Bars</a:t>
            </a:r>
            <a:r>
              <a:rPr lang="en-US" dirty="0">
                <a:latin typeface="+mj-lt"/>
              </a:rPr>
              <a:t>: Each character has a health bar that depletes when they take damage. </a:t>
            </a:r>
          </a:p>
          <a:p>
            <a:pPr>
              <a:buFont typeface="+mj-lt"/>
              <a:buAutoNum type="arabicPeriod"/>
            </a:pPr>
            <a:r>
              <a:rPr lang="en-US" b="1" dirty="0">
                <a:latin typeface="+mj-lt"/>
              </a:rPr>
              <a:t>Special Moves and Combos</a:t>
            </a:r>
            <a:r>
              <a:rPr lang="en-US" dirty="0">
                <a:latin typeface="+mj-lt"/>
              </a:rPr>
              <a:t>: Many fighting games include special moves that can be executed by inputting specific combinations of buttons. </a:t>
            </a:r>
          </a:p>
          <a:p>
            <a:pPr>
              <a:buFont typeface="+mj-lt"/>
              <a:buAutoNum type="arabicPeriod"/>
            </a:pPr>
            <a:r>
              <a:rPr lang="en-US" b="1" dirty="0">
                <a:latin typeface="+mj-lt"/>
              </a:rPr>
              <a:t>Multiplayer and Competitive Play</a:t>
            </a:r>
            <a:r>
              <a:rPr lang="en-US" dirty="0">
                <a:latin typeface="+mj-lt"/>
              </a:rPr>
              <a:t>: Fighting games often feature multiplayer modes, allowing players to battle against friends or online opponents. </a:t>
            </a:r>
          </a:p>
          <a:p>
            <a:pPr>
              <a:buFont typeface="+mj-lt"/>
              <a:buAutoNum type="arabicPeriod"/>
            </a:pPr>
            <a:r>
              <a:rPr lang="en-US" b="1" dirty="0">
                <a:latin typeface="+mj-lt"/>
              </a:rPr>
              <a:t>Stages and Environments</a:t>
            </a:r>
            <a:r>
              <a:rPr lang="en-US" dirty="0">
                <a:latin typeface="+mj-lt"/>
              </a:rPr>
              <a:t>: Battles typically take place in varied environments or stages, each with its own design and sometimes interactive elements that can affect gameplay.</a:t>
            </a:r>
          </a:p>
          <a:p>
            <a:pPr>
              <a:buFont typeface="+mj-lt"/>
              <a:buAutoNum type="arabicPeriod"/>
            </a:pPr>
            <a:r>
              <a:rPr lang="en-US" b="1" dirty="0">
                <a:latin typeface="+mj-lt"/>
              </a:rPr>
              <a:t>Single-Player Modes</a:t>
            </a:r>
            <a:r>
              <a:rPr lang="en-US" dirty="0">
                <a:latin typeface="+mj-lt"/>
              </a:rPr>
              <a:t>: Many fighting games include single-player modes, such as story campaigns, arcade modes, or survival challenges, allowing players to explore narratives or practice their skills.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49</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86813" y="312305"/>
            <a:ext cx="9085447"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fighting games</a:t>
            </a:r>
          </a:p>
        </p:txBody>
      </p:sp>
      <p:pic>
        <p:nvPicPr>
          <p:cNvPr id="22532" name="Picture 4" descr="scorpion and sub-zero in mortal kombat 1">
            <a:extLst>
              <a:ext uri="{FF2B5EF4-FFF2-40B4-BE49-F238E27FC236}">
                <a16:creationId xmlns:a16="http://schemas.microsoft.com/office/drawing/2014/main" id="{0000C00E-940D-6E15-ADD1-8E9E43F34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120" y="1042974"/>
            <a:ext cx="4489172" cy="252646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Shadow Fight 2 1">
            <a:extLst>
              <a:ext uri="{FF2B5EF4-FFF2-40B4-BE49-F238E27FC236}">
                <a16:creationId xmlns:a16="http://schemas.microsoft.com/office/drawing/2014/main" id="{1694A836-7F09-E389-C17A-900B5AE36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099" y="3795015"/>
            <a:ext cx="4526193" cy="254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788463" y="225820"/>
            <a:ext cx="6186105" cy="1328387"/>
          </a:xfrm>
        </p:spPr>
        <p:txBody>
          <a:bodyPr/>
          <a:lstStyle/>
          <a:p>
            <a:r>
              <a:rPr lang="en-US" dirty="0">
                <a:latin typeface="Akira Expanded" panose="02000800000000000000" pitchFamily="50" charset="0"/>
              </a:rPr>
              <a:t>Shooter</a:t>
            </a:r>
            <a:br>
              <a:rPr lang="en-US" dirty="0">
                <a:latin typeface="Akira Expanded" panose="02000800000000000000" pitchFamily="50" charset="0"/>
              </a:rPr>
            </a:br>
            <a:r>
              <a:rPr lang="en-US" dirty="0">
                <a:latin typeface="Akira Expanded" panose="02000800000000000000" pitchFamily="50" charset="0"/>
              </a:rPr>
              <a:t>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788463" y="1441436"/>
            <a:ext cx="5997881" cy="4628580"/>
          </a:xfrm>
        </p:spPr>
        <p:txBody>
          <a:bodyPr/>
          <a:lstStyle/>
          <a:p>
            <a:r>
              <a:rPr lang="en-US" sz="1800" b="1" dirty="0">
                <a:latin typeface="+mj-lt"/>
              </a:rPr>
              <a:t>Shooter games</a:t>
            </a:r>
            <a:r>
              <a:rPr lang="en-US" sz="1800" dirty="0">
                <a:latin typeface="+mj-lt"/>
              </a:rPr>
              <a:t> are a genre of video games that emphasize gun-based combat. Players typically take on the role of a character who uses firearms or other ranged weapons to defeat enemies. Shooter games can be further divided into different genres:</a:t>
            </a:r>
          </a:p>
          <a:p>
            <a:r>
              <a:rPr lang="en-US" sz="1800" b="1" dirty="0">
                <a:latin typeface="+mj-lt"/>
              </a:rPr>
              <a:t>Key Features:</a:t>
            </a:r>
          </a:p>
          <a:p>
            <a:pPr>
              <a:buFont typeface="Arial" panose="020B0604020202020204" pitchFamily="34" charset="0"/>
              <a:buChar char="•"/>
            </a:pPr>
            <a:r>
              <a:rPr lang="en-US" sz="1800" b="1" dirty="0">
                <a:latin typeface="+mj-lt"/>
              </a:rPr>
              <a:t>Gunplay</a:t>
            </a:r>
            <a:r>
              <a:rPr lang="en-US" sz="1800" dirty="0">
                <a:latin typeface="+mj-lt"/>
              </a:rPr>
              <a:t>: The core mechanic involves aiming and shooting at targets, often requiring precision and quick reflexes.</a:t>
            </a:r>
          </a:p>
          <a:p>
            <a:pPr>
              <a:buFont typeface="Arial" panose="020B0604020202020204" pitchFamily="34" charset="0"/>
              <a:buChar char="•"/>
            </a:pPr>
            <a:r>
              <a:rPr lang="en-US" sz="1800" b="1" dirty="0">
                <a:latin typeface="+mj-lt"/>
              </a:rPr>
              <a:t>Variety of Weapons</a:t>
            </a:r>
            <a:r>
              <a:rPr lang="en-US" sz="1800" dirty="0">
                <a:latin typeface="+mj-lt"/>
              </a:rPr>
              <a:t>: Players can usually choose from a range of firearms and explosives, each with different attributes and effects.</a:t>
            </a:r>
          </a:p>
          <a:p>
            <a:pPr>
              <a:buFont typeface="Arial" panose="020B0604020202020204" pitchFamily="34" charset="0"/>
              <a:buChar char="•"/>
            </a:pPr>
            <a:r>
              <a:rPr lang="en-US" sz="1800" b="1" dirty="0">
                <a:latin typeface="+mj-lt"/>
              </a:rPr>
              <a:t>Multiplayer Options</a:t>
            </a:r>
            <a:r>
              <a:rPr lang="en-US" sz="1800" dirty="0">
                <a:latin typeface="+mj-lt"/>
              </a:rPr>
              <a:t>: Many shooter games offer online or local multiplayer modes, allowing players to compete against each other.</a:t>
            </a:r>
          </a:p>
          <a:p>
            <a:pPr>
              <a:buFont typeface="Arial" panose="020B0604020202020204" pitchFamily="34" charset="0"/>
              <a:buChar char="•"/>
            </a:pPr>
            <a:r>
              <a:rPr lang="en-US" sz="1800" b="1" dirty="0">
                <a:latin typeface="+mj-lt"/>
              </a:rPr>
              <a:t>Level Design</a:t>
            </a:r>
            <a:r>
              <a:rPr lang="en-US" sz="1800" dirty="0">
                <a:latin typeface="+mj-lt"/>
              </a:rPr>
              <a:t>: Environments often include open areas for exploration and tactical gameplay, as well as confined spaces for close-quarters combat.</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2052" name="Picture 4" descr="Call of Duty: Black Ops II">
            <a:extLst>
              <a:ext uri="{FF2B5EF4-FFF2-40B4-BE49-F238E27FC236}">
                <a16:creationId xmlns:a16="http://schemas.microsoft.com/office/drawing/2014/main" id="{1495442D-650F-A3E7-462A-784DE1178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101" y="728041"/>
            <a:ext cx="3019011" cy="30190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ver artwork depicting two partial silhouettes, meant to resemble the game's main teams: the Counter-Terrorists and the Terrorists. Text reads &quot;Counter-Strike 2&quot;.">
            <a:extLst>
              <a:ext uri="{FF2B5EF4-FFF2-40B4-BE49-F238E27FC236}">
                <a16:creationId xmlns:a16="http://schemas.microsoft.com/office/drawing/2014/main" id="{17AB248C-B9C2-B0C0-1190-70A10E013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7856" y="3878028"/>
            <a:ext cx="2095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471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44160" y="311856"/>
            <a:ext cx="9109676" cy="661711"/>
          </a:xfrm>
        </p:spPr>
        <p:txBody>
          <a:bodyPr/>
          <a:lstStyle/>
          <a:p>
            <a:r>
              <a:rPr lang="en-US" sz="4400" dirty="0">
                <a:latin typeface="Akira Expanded" panose="02000800000000000000" pitchFamily="50" charset="0"/>
              </a:rPr>
              <a:t>fighting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92676" y="4429815"/>
            <a:ext cx="5127095" cy="1007087"/>
          </a:xfrm>
        </p:spPr>
        <p:txBody>
          <a:bodyPr/>
          <a:lstStyle/>
          <a:p>
            <a:pPr algn="ctr"/>
            <a:r>
              <a:rPr lang="en-US" sz="1600" dirty="0">
                <a:effectLst/>
                <a:latin typeface="+mj-lt"/>
              </a:rPr>
              <a:t>Mortal Kombat 11 is a 2019 fighting game developed by NetherRealm Studios and published by Warner Bros. Interactive Entertainment. It is the eleventh main installment in the Mortal Kombat series and a sequel to Mortal Kombat X (2015). Mortal Kombat 11 is a fighting game due to its gameplay mechanics, character roster, competitive elements, combo systems, special moves and finishers, visual style and story mode</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50</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015954" y="3784978"/>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a:effectLst/>
                <a:latin typeface="+mj-lt"/>
              </a:rPr>
              <a:t>NetherRealm Studios                                 </a:t>
            </a:r>
            <a:r>
              <a:rPr lang="en-US" sz="1600" b="1" dirty="0">
                <a:latin typeface="+mj-lt"/>
              </a:rPr>
              <a:t>Other Works</a:t>
            </a:r>
            <a:r>
              <a:rPr lang="en-US" sz="1600" dirty="0">
                <a:latin typeface="+mj-lt"/>
              </a:rPr>
              <a:t>: </a:t>
            </a:r>
            <a:r>
              <a:rPr lang="en-US" sz="1600" b="1" dirty="0">
                <a:latin typeface="+mj-lt"/>
              </a:rPr>
              <a:t>Mortal Kombat(Game Series)</a:t>
            </a:r>
            <a:endParaRPr lang="en-US" sz="1600" b="1" i="0" dirty="0">
              <a:solidFill>
                <a:srgbClr val="DADFE1"/>
              </a:solidFill>
              <a:effectLst/>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170165" y="4234100"/>
            <a:ext cx="5197956"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700" b="0" dirty="0">
                <a:effectLst/>
                <a:latin typeface="+mj-lt"/>
              </a:rPr>
              <a:t>Shadow Fight 2 is a role-playing fighting game published and developed by </a:t>
            </a:r>
            <a:r>
              <a:rPr lang="en-US" sz="1700" b="0" dirty="0" err="1">
                <a:effectLst/>
                <a:latin typeface="+mj-lt"/>
              </a:rPr>
              <a:t>Nekki</a:t>
            </a:r>
            <a:r>
              <a:rPr lang="en-US" sz="1700" b="0" dirty="0">
                <a:effectLst/>
                <a:latin typeface="+mj-lt"/>
              </a:rPr>
              <a:t>. The game uses the same graphics as Shadow Fight, which depict the player character and their opponents as 2D silhouettes. The game is more story-driven and follows a warrior known only as "Shadow", who fights to regain his lost honor and opening the Gates of Shadows. </a:t>
            </a:r>
            <a:r>
              <a:rPr lang="en-US" sz="1700" dirty="0">
                <a:effectLst/>
                <a:latin typeface="+mj-lt"/>
              </a:rPr>
              <a:t>Shadow Fight 2 is a fighting game due to its combat mechanics, character variety, skill-based gameplay, visual style and game mods</a:t>
            </a:r>
            <a:endParaRPr lang="en-US" sz="1700" b="0"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170165" y="3603853"/>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err="1">
                <a:effectLst/>
                <a:latin typeface="+mj-lt"/>
              </a:rPr>
              <a:t>Nekki</a:t>
            </a:r>
            <a:r>
              <a:rPr lang="en-IN" sz="1600" dirty="0">
                <a:latin typeface="+mj-lt"/>
              </a:rPr>
              <a:t>                      </a:t>
            </a:r>
            <a:r>
              <a:rPr lang="en-IN" sz="2000" dirty="0">
                <a:latin typeface="+mj-lt"/>
              </a:rPr>
              <a:t>                              </a:t>
            </a:r>
            <a:r>
              <a:rPr lang="en-US" sz="1600" b="1" dirty="0">
                <a:latin typeface="+mj-lt"/>
              </a:rPr>
              <a:t>Other Works</a:t>
            </a:r>
            <a:r>
              <a:rPr lang="en-US" sz="1600" dirty="0">
                <a:latin typeface="+mj-lt"/>
              </a:rPr>
              <a:t>: </a:t>
            </a:r>
            <a:r>
              <a:rPr lang="en-US" sz="1600" b="1" dirty="0">
                <a:latin typeface="+mj-lt"/>
              </a:rPr>
              <a:t>Shadow Fight(Game Series)</a:t>
            </a:r>
            <a:endParaRPr lang="en-US" sz="1600" b="1" i="0" dirty="0">
              <a:solidFill>
                <a:srgbClr val="DADFE1"/>
              </a:solidFill>
              <a:effectLst/>
              <a:latin typeface="+mj-lt"/>
            </a:endParaRPr>
          </a:p>
        </p:txBody>
      </p:sp>
      <p:pic>
        <p:nvPicPr>
          <p:cNvPr id="13314" name="Picture 2" descr="Shadow Fight 2 1">
            <a:extLst>
              <a:ext uri="{FF2B5EF4-FFF2-40B4-BE49-F238E27FC236}">
                <a16:creationId xmlns:a16="http://schemas.microsoft.com/office/drawing/2014/main" id="{80527633-7AF0-2EE8-E0E1-5685C88A1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347" y="973567"/>
            <a:ext cx="4489173" cy="252646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ortal Kombat 11 cover">
            <a:extLst>
              <a:ext uri="{FF2B5EF4-FFF2-40B4-BE49-F238E27FC236}">
                <a16:creationId xmlns:a16="http://schemas.microsoft.com/office/drawing/2014/main" id="{7098F0E8-ADB0-BA30-50E3-36DD3CB58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76" y="973567"/>
            <a:ext cx="5052930" cy="2526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482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6813" y="687590"/>
            <a:ext cx="5919776" cy="4628580"/>
          </a:xfrm>
        </p:spPr>
        <p:txBody>
          <a:bodyPr/>
          <a:lstStyle/>
          <a:p>
            <a:r>
              <a:rPr lang="en-US" b="1" dirty="0">
                <a:latin typeface="+mj-lt"/>
              </a:rPr>
              <a:t>Action-adventure games</a:t>
            </a:r>
            <a:r>
              <a:rPr lang="en-US" dirty="0">
                <a:latin typeface="+mj-lt"/>
              </a:rPr>
              <a:t> combine elements of action games and adventure games, focusing on both combat and exploration while incorporating narrative and puzzle-solving elements. </a:t>
            </a:r>
          </a:p>
          <a:p>
            <a:r>
              <a:rPr lang="en-US" b="1" dirty="0">
                <a:latin typeface="+mj-lt"/>
              </a:rPr>
              <a:t>Key Features of Action-Adventure Games:</a:t>
            </a:r>
          </a:p>
          <a:p>
            <a:pPr>
              <a:buFont typeface="+mj-lt"/>
              <a:buAutoNum type="arabicPeriod"/>
            </a:pPr>
            <a:r>
              <a:rPr lang="en-US" b="1" dirty="0">
                <a:latin typeface="+mj-lt"/>
              </a:rPr>
              <a:t>Combat Mechanics</a:t>
            </a:r>
            <a:r>
              <a:rPr lang="en-US" dirty="0">
                <a:latin typeface="+mj-lt"/>
              </a:rPr>
              <a:t>: Action-adventure games often feature real-time combat, allowing players to engage in battles with various enemies using melee weapons, firearms, or special abilities.</a:t>
            </a:r>
          </a:p>
          <a:p>
            <a:pPr>
              <a:buFont typeface="+mj-lt"/>
              <a:buAutoNum type="arabicPeriod"/>
            </a:pPr>
            <a:r>
              <a:rPr lang="en-US" b="1" dirty="0">
                <a:latin typeface="+mj-lt"/>
              </a:rPr>
              <a:t>Exploration</a:t>
            </a:r>
            <a:r>
              <a:rPr lang="en-US" dirty="0">
                <a:latin typeface="+mj-lt"/>
              </a:rPr>
              <a:t>: Players explore expansive game worlds, often filled with secrets, collectibles, and side quests. </a:t>
            </a:r>
          </a:p>
          <a:p>
            <a:pPr>
              <a:buFont typeface="+mj-lt"/>
              <a:buAutoNum type="arabicPeriod"/>
            </a:pPr>
            <a:r>
              <a:rPr lang="en-US" b="1" dirty="0">
                <a:latin typeface="+mj-lt"/>
              </a:rPr>
              <a:t>Puzzles and Challenges</a:t>
            </a:r>
            <a:r>
              <a:rPr lang="en-US" dirty="0">
                <a:latin typeface="+mj-lt"/>
              </a:rPr>
              <a:t>: Many action-adventure games include puzzles that require critical thinking to solve. These can range from environmental puzzles to logic-based challenges.</a:t>
            </a:r>
          </a:p>
          <a:p>
            <a:pPr>
              <a:buFont typeface="+mj-lt"/>
              <a:buAutoNum type="arabicPeriod"/>
            </a:pPr>
            <a:r>
              <a:rPr lang="en-US" b="1" dirty="0">
                <a:latin typeface="+mj-lt"/>
              </a:rPr>
              <a:t>Narrative-Driven Gameplay</a:t>
            </a:r>
            <a:r>
              <a:rPr lang="en-US" dirty="0">
                <a:latin typeface="+mj-lt"/>
              </a:rPr>
              <a:t>: Action-adventure games typically feature rich narratives, with well-developed characters and story arcs that unfold throughout the game. </a:t>
            </a:r>
          </a:p>
          <a:p>
            <a:pPr>
              <a:buFont typeface="+mj-lt"/>
              <a:buAutoNum type="arabicPeriod"/>
            </a:pPr>
            <a:r>
              <a:rPr lang="en-US" b="1" dirty="0">
                <a:latin typeface="+mj-lt"/>
              </a:rPr>
              <a:t>Character Development</a:t>
            </a:r>
            <a:r>
              <a:rPr lang="en-US" dirty="0">
                <a:latin typeface="+mj-lt"/>
              </a:rPr>
              <a:t>: Players often control a single protagonist whose abilities may evolve over time through leveling up or acquiring new skills and equipment.</a:t>
            </a:r>
          </a:p>
          <a:p>
            <a:pPr>
              <a:buFont typeface="+mj-lt"/>
              <a:buAutoNum type="arabicPeriod"/>
            </a:pPr>
            <a:r>
              <a:rPr lang="en-US" b="1" dirty="0">
                <a:latin typeface="+mj-lt"/>
              </a:rPr>
              <a:t>Open or Semi-Open Worlds</a:t>
            </a:r>
            <a:r>
              <a:rPr lang="en-US" dirty="0">
                <a:latin typeface="+mj-lt"/>
              </a:rPr>
              <a:t>: Many action-adventure games feature open-world or semi-open world designs, allowing players to choose how they explore and progress through the game.</a:t>
            </a:r>
          </a:p>
          <a:p>
            <a:pPr>
              <a:buFont typeface="+mj-lt"/>
              <a:buAutoNum type="arabicPeriod"/>
            </a:pPr>
            <a:r>
              <a:rPr lang="en-US" b="1" dirty="0">
                <a:latin typeface="+mj-lt"/>
              </a:rPr>
              <a:t>Inventory and Resource Management</a:t>
            </a:r>
            <a:r>
              <a:rPr lang="en-US" dirty="0">
                <a:latin typeface="+mj-lt"/>
              </a:rPr>
              <a:t>: Players often manage an inventory of items, weapons, or tools that can be used for combat, puzzle-solving, or exploration.</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51</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86813" y="109881"/>
            <a:ext cx="10553480"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Action adventure games</a:t>
            </a:r>
          </a:p>
        </p:txBody>
      </p:sp>
      <p:pic>
        <p:nvPicPr>
          <p:cNvPr id="5" name="Picture 4">
            <a:extLst>
              <a:ext uri="{FF2B5EF4-FFF2-40B4-BE49-F238E27FC236}">
                <a16:creationId xmlns:a16="http://schemas.microsoft.com/office/drawing/2014/main" id="{44A2B391-D5F9-B221-E54E-3400EC88AD4B}"/>
              </a:ext>
            </a:extLst>
          </p:cNvPr>
          <p:cNvPicPr>
            <a:picLocks noChangeAspect="1"/>
          </p:cNvPicPr>
          <p:nvPr/>
        </p:nvPicPr>
        <p:blipFill>
          <a:blip r:embed="rId2"/>
          <a:stretch>
            <a:fillRect/>
          </a:stretch>
        </p:blipFill>
        <p:spPr>
          <a:xfrm>
            <a:off x="6946481" y="1080941"/>
            <a:ext cx="4410632" cy="2480980"/>
          </a:xfrm>
          <a:prstGeom prst="rect">
            <a:avLst/>
          </a:prstGeom>
        </p:spPr>
      </p:pic>
      <p:pic>
        <p:nvPicPr>
          <p:cNvPr id="18434" name="Picture 2" descr="Christopher Judge and Sunny Suljic in God of War (2018)">
            <a:extLst>
              <a:ext uri="{FF2B5EF4-FFF2-40B4-BE49-F238E27FC236}">
                <a16:creationId xmlns:a16="http://schemas.microsoft.com/office/drawing/2014/main" id="{B8137823-7962-2F5D-6A6A-D5600C077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178" y="3768521"/>
            <a:ext cx="1901127" cy="2851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822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10580350" cy="661711"/>
          </a:xfrm>
        </p:spPr>
        <p:txBody>
          <a:bodyPr/>
          <a:lstStyle/>
          <a:p>
            <a:r>
              <a:rPr lang="en-US" sz="4200" dirty="0">
                <a:latin typeface="Akira Expanded" panose="02000800000000000000" pitchFamily="50" charset="0"/>
              </a:rPr>
              <a:t>Action adventure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44160" y="4510647"/>
            <a:ext cx="5127095" cy="1007087"/>
          </a:xfrm>
        </p:spPr>
        <p:txBody>
          <a:bodyPr/>
          <a:lstStyle/>
          <a:p>
            <a:pPr algn="ctr"/>
            <a:r>
              <a:rPr lang="en-US" sz="1600" dirty="0">
                <a:effectLst/>
                <a:latin typeface="+mj-lt"/>
              </a:rPr>
              <a:t>Uncharted 4: A Thief's End is a 2016 action-adventure game developed by Naughty Dog and published by Sony Computer Entertainment. It is the fourth main entry in the Uncharted series. Set several years after the events of Uncharted 3: Drake's Deception, players control Nathan Drake. Uncharted 4 is an action adventure game due to its narrative focus, exploration, puzzle solving, cinematic experience, character development and navigation</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52</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42396" y="3894098"/>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a:effectLst/>
                <a:latin typeface="+mj-lt"/>
              </a:rPr>
              <a:t>Naughty Dogs                                       </a:t>
            </a:r>
            <a:r>
              <a:rPr lang="en-US" sz="1600" b="1" dirty="0">
                <a:latin typeface="+mj-lt"/>
              </a:rPr>
              <a:t>Other Works</a:t>
            </a:r>
            <a:r>
              <a:rPr lang="en-US" sz="1600" dirty="0">
                <a:latin typeface="+mj-lt"/>
              </a:rPr>
              <a:t>: </a:t>
            </a:r>
            <a:r>
              <a:rPr lang="en-US" sz="1600" b="1" dirty="0">
                <a:latin typeface="+mj-lt"/>
              </a:rPr>
              <a:t>Uncharted (Game Series)</a:t>
            </a:r>
            <a:endParaRPr lang="en-US" sz="1600" b="1" i="0" dirty="0">
              <a:solidFill>
                <a:srgbClr val="DADFE1"/>
              </a:solidFill>
              <a:effectLst/>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82437" y="4510647"/>
            <a:ext cx="4986774"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dirty="0">
                <a:effectLst/>
                <a:latin typeface="+mj-lt"/>
              </a:rPr>
              <a:t>God of War is a 2018 action-adventure game developed by Santa Monica Studio and published by Sony Interactive Entertainment. It is the eighth installment in the God of War series, the eighth chronologically, and the sequel to 2010's God of War III. </a:t>
            </a:r>
            <a:r>
              <a:rPr lang="en-US" sz="1600" dirty="0">
                <a:effectLst/>
                <a:latin typeface="+mj-lt"/>
              </a:rPr>
              <a:t>God of War  is an action adventure game due to its action-based combat, exploration, puzzle solving, narrative, character development, open world elements, character progression and cinematic experience</a:t>
            </a:r>
            <a:endParaRPr lang="en-US" sz="1600" b="0" dirty="0">
              <a:effectLst/>
              <a:latin typeface="+mj-lt"/>
            </a:endParaRPr>
          </a:p>
          <a:p>
            <a:pPr algn="ctr"/>
            <a:endParaRPr lang="en-US" sz="1600" b="0"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171255" y="3865810"/>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800" b="0" i="0" dirty="0">
                <a:effectLst/>
                <a:latin typeface="+mj-lt"/>
              </a:rPr>
              <a:t>Santa Monica Studio</a:t>
            </a:r>
            <a:r>
              <a:rPr lang="en-IN" dirty="0">
                <a:latin typeface="+mj-lt"/>
              </a:rPr>
              <a:t>                      </a:t>
            </a:r>
            <a:r>
              <a:rPr lang="en-IN" sz="2000" dirty="0">
                <a:latin typeface="+mj-lt"/>
              </a:rPr>
              <a:t>                              </a:t>
            </a:r>
            <a:r>
              <a:rPr lang="en-US" sz="1600" b="1" dirty="0">
                <a:latin typeface="+mj-lt"/>
              </a:rPr>
              <a:t>Other Works</a:t>
            </a:r>
            <a:r>
              <a:rPr lang="en-US" sz="1600" dirty="0">
                <a:latin typeface="+mj-lt"/>
              </a:rPr>
              <a:t>: </a:t>
            </a:r>
            <a:r>
              <a:rPr lang="en-US" sz="1600" b="1" dirty="0">
                <a:latin typeface="+mj-lt"/>
              </a:rPr>
              <a:t>God of War (Game Series)</a:t>
            </a:r>
            <a:endParaRPr lang="en-US" sz="1600" b="1" i="0" dirty="0">
              <a:solidFill>
                <a:srgbClr val="DADFE1"/>
              </a:solidFill>
              <a:effectLst/>
              <a:latin typeface="+mj-lt"/>
            </a:endParaRPr>
          </a:p>
        </p:txBody>
      </p:sp>
      <p:pic>
        <p:nvPicPr>
          <p:cNvPr id="4" name="Picture 3">
            <a:extLst>
              <a:ext uri="{FF2B5EF4-FFF2-40B4-BE49-F238E27FC236}">
                <a16:creationId xmlns:a16="http://schemas.microsoft.com/office/drawing/2014/main" id="{FFE912FC-5345-262D-7811-426DEEC7E66F}"/>
              </a:ext>
            </a:extLst>
          </p:cNvPr>
          <p:cNvPicPr>
            <a:picLocks noChangeAspect="1"/>
          </p:cNvPicPr>
          <p:nvPr/>
        </p:nvPicPr>
        <p:blipFill>
          <a:blip r:embed="rId2"/>
          <a:stretch>
            <a:fillRect/>
          </a:stretch>
        </p:blipFill>
        <p:spPr>
          <a:xfrm>
            <a:off x="1400607" y="1136152"/>
            <a:ext cx="4410632" cy="2480980"/>
          </a:xfrm>
          <a:prstGeom prst="rect">
            <a:avLst/>
          </a:prstGeom>
        </p:spPr>
      </p:pic>
      <p:pic>
        <p:nvPicPr>
          <p:cNvPr id="9" name="Picture 2" descr="Christopher Judge and Sunny Suljic in God of War (2018)">
            <a:extLst>
              <a:ext uri="{FF2B5EF4-FFF2-40B4-BE49-F238E27FC236}">
                <a16:creationId xmlns:a16="http://schemas.microsoft.com/office/drawing/2014/main" id="{823A9708-3495-21A6-A445-747777805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262" y="917781"/>
            <a:ext cx="1901127" cy="2851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615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6813" y="715511"/>
            <a:ext cx="5919776" cy="4628580"/>
          </a:xfrm>
        </p:spPr>
        <p:txBody>
          <a:bodyPr/>
          <a:lstStyle/>
          <a:p>
            <a:r>
              <a:rPr lang="en-US" b="1" dirty="0">
                <a:latin typeface="+mj-lt"/>
              </a:rPr>
              <a:t>Survival horror</a:t>
            </a:r>
            <a:r>
              <a:rPr lang="en-US" dirty="0">
                <a:latin typeface="+mj-lt"/>
              </a:rPr>
              <a:t> is a subgenre of video games that combines elements of survival games and horror, focusing on the player’s ability to survive in a terrifying environment filled with threats. </a:t>
            </a:r>
          </a:p>
          <a:p>
            <a:r>
              <a:rPr lang="en-US" b="1" dirty="0">
                <a:latin typeface="+mj-lt"/>
              </a:rPr>
              <a:t>Key Features of Survival Horror Games:</a:t>
            </a:r>
          </a:p>
          <a:p>
            <a:pPr>
              <a:buFont typeface="+mj-lt"/>
              <a:buAutoNum type="arabicPeriod"/>
            </a:pPr>
            <a:r>
              <a:rPr lang="en-US" b="1" dirty="0">
                <a:latin typeface="+mj-lt"/>
              </a:rPr>
              <a:t>Atmospheric Environments</a:t>
            </a:r>
            <a:r>
              <a:rPr lang="en-US" dirty="0">
                <a:latin typeface="+mj-lt"/>
              </a:rPr>
              <a:t>: Survival horror games often feature dark, eerie, and immersive environments that create a sense of dread. The use of lighting, sound design, and visual aesthetics contributes to the overall atmosphere.</a:t>
            </a:r>
          </a:p>
          <a:p>
            <a:pPr>
              <a:buFont typeface="+mj-lt"/>
              <a:buAutoNum type="arabicPeriod"/>
            </a:pPr>
            <a:r>
              <a:rPr lang="en-US" b="1" dirty="0">
                <a:latin typeface="+mj-lt"/>
              </a:rPr>
              <a:t>Limited Resources</a:t>
            </a:r>
            <a:r>
              <a:rPr lang="en-US" dirty="0">
                <a:latin typeface="+mj-lt"/>
              </a:rPr>
              <a:t>: Players typically have restricted access to weapons, ammunition, health items, and other resources. This scarcity requires careful management and strategic decision-making.</a:t>
            </a:r>
          </a:p>
          <a:p>
            <a:pPr>
              <a:buFont typeface="+mj-lt"/>
              <a:buAutoNum type="arabicPeriod"/>
            </a:pPr>
            <a:r>
              <a:rPr lang="en-US" b="1" dirty="0">
                <a:latin typeface="+mj-lt"/>
              </a:rPr>
              <a:t>Puzzles and Exploration</a:t>
            </a:r>
            <a:r>
              <a:rPr lang="en-US" dirty="0">
                <a:latin typeface="+mj-lt"/>
              </a:rPr>
              <a:t>: Many survival horror games include puzzles that must be solved to progress through the game. Exploration is crucial for finding items and uncovering the story, adding to the sense of discovery and tension.</a:t>
            </a:r>
          </a:p>
          <a:p>
            <a:pPr>
              <a:buFont typeface="+mj-lt"/>
              <a:buAutoNum type="arabicPeriod"/>
            </a:pPr>
            <a:r>
              <a:rPr lang="en-US" b="1" dirty="0">
                <a:latin typeface="+mj-lt"/>
              </a:rPr>
              <a:t>Threats and Enemies</a:t>
            </a:r>
            <a:r>
              <a:rPr lang="en-US" dirty="0">
                <a:latin typeface="+mj-lt"/>
              </a:rPr>
              <a:t>: Players face various threats, including monsters, zombies, or other hostile entities. These enemies often possess unique behaviors and attack patterns, increasing the challenge and fear factor.</a:t>
            </a:r>
          </a:p>
          <a:p>
            <a:pPr>
              <a:buFont typeface="+mj-lt"/>
              <a:buAutoNum type="arabicPeriod"/>
            </a:pPr>
            <a:r>
              <a:rPr lang="en-US" b="1" dirty="0">
                <a:latin typeface="+mj-lt"/>
              </a:rPr>
              <a:t>Psychological Elements</a:t>
            </a:r>
            <a:r>
              <a:rPr lang="en-US" dirty="0">
                <a:latin typeface="+mj-lt"/>
              </a:rPr>
              <a:t>: Survival horror games frequently delve into psychological horror, exploring themes of fear, isolation, and despair. This can manifest through unsettling narratives, character experiences, and environmental storytelling.</a:t>
            </a:r>
          </a:p>
          <a:p>
            <a:pPr>
              <a:buFont typeface="+mj-lt"/>
              <a:buAutoNum type="arabicPeriod"/>
            </a:pPr>
            <a:r>
              <a:rPr lang="en-US" b="1" dirty="0">
                <a:latin typeface="+mj-lt"/>
              </a:rPr>
              <a:t>Survival Mechanics</a:t>
            </a:r>
            <a:r>
              <a:rPr lang="en-US" dirty="0">
                <a:latin typeface="+mj-lt"/>
              </a:rPr>
              <a:t>: Players must often make difficult choices to survive, such as deciding whether to fight or flee, which can lead to different outcomes. Resource scarcity and environmental dangers add to the survival aspect.</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53</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86813" y="137802"/>
            <a:ext cx="10553480"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Survival horror games</a:t>
            </a:r>
          </a:p>
        </p:txBody>
      </p:sp>
      <p:pic>
        <p:nvPicPr>
          <p:cNvPr id="24578" name="Picture 2" descr="r/gamingnews - Resident Evil 9 Possibly Going Open World, It’s Claimed - Insider Gaming">
            <a:extLst>
              <a:ext uri="{FF2B5EF4-FFF2-40B4-BE49-F238E27FC236}">
                <a16:creationId xmlns:a16="http://schemas.microsoft.com/office/drawing/2014/main" id="{4B01CAD0-B66D-9BA3-3431-2EB64C0F4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1548" y="1224170"/>
            <a:ext cx="4243639" cy="238704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Alan Wake">
            <a:extLst>
              <a:ext uri="{FF2B5EF4-FFF2-40B4-BE49-F238E27FC236}">
                <a16:creationId xmlns:a16="http://schemas.microsoft.com/office/drawing/2014/main" id="{85AE9223-F636-3250-E269-8AFFBA00C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380" y="3789117"/>
            <a:ext cx="4457973" cy="250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642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10035898" cy="661711"/>
          </a:xfrm>
        </p:spPr>
        <p:txBody>
          <a:bodyPr/>
          <a:lstStyle/>
          <a:p>
            <a:r>
              <a:rPr lang="en-US" sz="4400" dirty="0">
                <a:latin typeface="Akira Expanded" panose="02000800000000000000" pitchFamily="50" charset="0"/>
              </a:rPr>
              <a:t>Survival horror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44160" y="4198884"/>
            <a:ext cx="5051840" cy="1007087"/>
          </a:xfrm>
        </p:spPr>
        <p:txBody>
          <a:bodyPr/>
          <a:lstStyle/>
          <a:p>
            <a:pPr algn="ctr"/>
            <a:r>
              <a:rPr lang="en-US" sz="1700" dirty="0">
                <a:effectLst/>
                <a:latin typeface="+mj-lt"/>
              </a:rPr>
              <a:t>Resident Evil Village is a 2021 survival horror game developed and published by Capcom. It is the sequel to Resident Evil 7: Biohazard (2017) and the tenth main game of the Resident Evil series. Players control Ethan Winters, who searches for his kidnapped daughter in a village filled with mutant creatures. Village is a survival horror game due to its atmosphere setting, limited resources, enemies, puzzle solving, narrative themes, gameplay mechanics and immersive sound design</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54</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67437" y="3657760"/>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1" i="0" dirty="0">
                <a:effectLst/>
                <a:latin typeface="+mj-lt"/>
              </a:rPr>
              <a:t>Capcom</a:t>
            </a:r>
            <a:r>
              <a:rPr lang="en-IN" sz="1600" b="0" i="0" dirty="0">
                <a:effectLst/>
                <a:latin typeface="+mj-lt"/>
              </a:rPr>
              <a:t>                                                </a:t>
            </a:r>
            <a:r>
              <a:rPr lang="en-US" sz="1600" b="1" dirty="0">
                <a:latin typeface="+mj-lt"/>
              </a:rPr>
              <a:t>Other Works</a:t>
            </a:r>
            <a:r>
              <a:rPr lang="en-US" sz="1600" dirty="0">
                <a:latin typeface="+mj-lt"/>
              </a:rPr>
              <a:t>: </a:t>
            </a:r>
            <a:r>
              <a:rPr lang="en-US" sz="1600" b="1" dirty="0">
                <a:latin typeface="+mj-lt"/>
              </a:rPr>
              <a:t>Resident Evil (Game Series)</a:t>
            </a:r>
            <a:endParaRPr lang="en-US" sz="1600" b="1" i="0" dirty="0">
              <a:solidFill>
                <a:srgbClr val="DADFE1"/>
              </a:solidFill>
              <a:effectLst/>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68445" y="4125037"/>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700" b="0" dirty="0">
                <a:effectLst/>
                <a:latin typeface="+mj-lt"/>
              </a:rPr>
              <a:t>Alan Wake is a 2010 action-adventure game developed by Remedy Entertainment. The story follows bestselling crime thriller novelist Alan Wake as he tries to uncover the mystery behind his wife's disappearance during a vacation in the small fictional town of Bright Falls, Washington, all while experiencing events from the plot of his latest novel, which he cannot remember writing, coming to life.</a:t>
            </a:r>
            <a:r>
              <a:rPr lang="en-US" sz="1700" dirty="0">
                <a:effectLst/>
                <a:latin typeface="+mj-lt"/>
              </a:rPr>
              <a:t> Alan Wake is a survival horror game due to its atmospheric setting, psychological horror, limited resources, combat mechanics and narrative focus</a:t>
            </a:r>
            <a:endParaRPr lang="en-US" sz="1700" b="0"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297584" y="3480200"/>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a:effectLst/>
                <a:latin typeface="+mj-lt"/>
              </a:rPr>
              <a:t>Remedy Entertainment                                  </a:t>
            </a:r>
            <a:r>
              <a:rPr lang="en-US" sz="1600" b="1" dirty="0">
                <a:latin typeface="+mj-lt"/>
              </a:rPr>
              <a:t>Other Works</a:t>
            </a:r>
            <a:r>
              <a:rPr lang="en-US" sz="1600" dirty="0">
                <a:latin typeface="+mj-lt"/>
              </a:rPr>
              <a:t>: </a:t>
            </a:r>
            <a:r>
              <a:rPr lang="en-US" sz="1600" b="1" dirty="0">
                <a:latin typeface="+mj-lt"/>
              </a:rPr>
              <a:t>Alan Wake 2</a:t>
            </a:r>
            <a:endParaRPr lang="en-US" sz="1600" b="1" i="0" dirty="0">
              <a:solidFill>
                <a:srgbClr val="DADFE1"/>
              </a:solidFill>
              <a:effectLst/>
              <a:latin typeface="+mj-lt"/>
            </a:endParaRPr>
          </a:p>
        </p:txBody>
      </p:sp>
      <p:pic>
        <p:nvPicPr>
          <p:cNvPr id="4" name="Picture 2" descr="r/gamingnews - Resident Evil 9 Possibly Going Open World, It’s Claimed - Insider Gaming">
            <a:extLst>
              <a:ext uri="{FF2B5EF4-FFF2-40B4-BE49-F238E27FC236}">
                <a16:creationId xmlns:a16="http://schemas.microsoft.com/office/drawing/2014/main" id="{542B465F-48C4-0D9D-2722-EFA85EBC2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779" y="1041953"/>
            <a:ext cx="4243639" cy="23870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lan Wake">
            <a:extLst>
              <a:ext uri="{FF2B5EF4-FFF2-40B4-BE49-F238E27FC236}">
                <a16:creationId xmlns:a16="http://schemas.microsoft.com/office/drawing/2014/main" id="{DF9FB0E4-55CE-C715-B028-C6FD2D7E2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979" y="859186"/>
            <a:ext cx="4457973" cy="250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301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6813" y="890014"/>
            <a:ext cx="5919776" cy="4628580"/>
          </a:xfrm>
        </p:spPr>
        <p:txBody>
          <a:bodyPr/>
          <a:lstStyle/>
          <a:p>
            <a:r>
              <a:rPr lang="en-US" sz="1500" b="1" dirty="0">
                <a:latin typeface="+mj-lt"/>
              </a:rPr>
              <a:t>Survival horror</a:t>
            </a:r>
            <a:r>
              <a:rPr lang="en-US" sz="1500" dirty="0">
                <a:latin typeface="+mj-lt"/>
              </a:rPr>
              <a:t> is a subgenre of video games that combines elements of survival games and horror, focusing on the player’s ability to survive in a terrifying environment filled with threats. These games emphasize atmospheric tension, resource management, and psychological horror, often creating a sense of fear and vulnerability as players navigate through challenging scenarios.</a:t>
            </a:r>
          </a:p>
          <a:p>
            <a:r>
              <a:rPr lang="en-US" sz="1500" b="1" dirty="0">
                <a:latin typeface="+mj-lt"/>
              </a:rPr>
              <a:t>Key Features of Survival Horror Games:</a:t>
            </a:r>
          </a:p>
          <a:p>
            <a:pPr>
              <a:buFont typeface="+mj-lt"/>
              <a:buAutoNum type="arabicPeriod"/>
            </a:pPr>
            <a:r>
              <a:rPr lang="en-US" sz="1500" b="1" dirty="0">
                <a:latin typeface="+mj-lt"/>
              </a:rPr>
              <a:t>Atmospheric Environments</a:t>
            </a:r>
            <a:r>
              <a:rPr lang="en-US" sz="1500" dirty="0">
                <a:latin typeface="+mj-lt"/>
              </a:rPr>
              <a:t>: Survival horror games often feature dark, eerie, and immersive environments that create a sense of dread..</a:t>
            </a:r>
          </a:p>
          <a:p>
            <a:pPr>
              <a:buFont typeface="+mj-lt"/>
              <a:buAutoNum type="arabicPeriod"/>
            </a:pPr>
            <a:r>
              <a:rPr lang="en-US" sz="1500" b="1" dirty="0">
                <a:latin typeface="+mj-lt"/>
              </a:rPr>
              <a:t>Limited Resources</a:t>
            </a:r>
            <a:r>
              <a:rPr lang="en-US" sz="1500" dirty="0">
                <a:latin typeface="+mj-lt"/>
              </a:rPr>
              <a:t>: Players typically have restricted access to weapons, ammunition, health items, and other resources. </a:t>
            </a:r>
          </a:p>
          <a:p>
            <a:pPr>
              <a:buFont typeface="+mj-lt"/>
              <a:buAutoNum type="arabicPeriod"/>
            </a:pPr>
            <a:r>
              <a:rPr lang="en-US" sz="1500" b="1" dirty="0">
                <a:latin typeface="+mj-lt"/>
              </a:rPr>
              <a:t>Puzzles and Exploration</a:t>
            </a:r>
            <a:r>
              <a:rPr lang="en-US" sz="1500" dirty="0">
                <a:latin typeface="+mj-lt"/>
              </a:rPr>
              <a:t>: Many survival horror games include puzzles that must be solved to progress through the game.</a:t>
            </a:r>
          </a:p>
          <a:p>
            <a:pPr>
              <a:buFont typeface="+mj-lt"/>
              <a:buAutoNum type="arabicPeriod"/>
            </a:pPr>
            <a:r>
              <a:rPr lang="en-US" sz="1500" b="1" dirty="0">
                <a:latin typeface="+mj-lt"/>
              </a:rPr>
              <a:t>Threats and Enemies</a:t>
            </a:r>
            <a:r>
              <a:rPr lang="en-US" sz="1500" dirty="0">
                <a:latin typeface="+mj-lt"/>
              </a:rPr>
              <a:t>: Players face various threats, including monsters, zombies, or other hostile entities. </a:t>
            </a:r>
          </a:p>
          <a:p>
            <a:pPr>
              <a:buFont typeface="+mj-lt"/>
              <a:buAutoNum type="arabicPeriod"/>
            </a:pPr>
            <a:r>
              <a:rPr lang="en-US" sz="1500" b="1" dirty="0">
                <a:latin typeface="+mj-lt"/>
              </a:rPr>
              <a:t>Psychological Elements</a:t>
            </a:r>
            <a:r>
              <a:rPr lang="en-US" sz="1500" dirty="0">
                <a:latin typeface="+mj-lt"/>
              </a:rPr>
              <a:t>: Survival horror games frequently delve into psychological horror, exploring themes of fear, isolation, and despair. </a:t>
            </a:r>
          </a:p>
          <a:p>
            <a:pPr>
              <a:buFont typeface="+mj-lt"/>
              <a:buAutoNum type="arabicPeriod"/>
            </a:pPr>
            <a:r>
              <a:rPr lang="en-US" sz="1500" b="1" dirty="0">
                <a:latin typeface="+mj-lt"/>
              </a:rPr>
              <a:t>Survival Mechanics</a:t>
            </a:r>
            <a:r>
              <a:rPr lang="en-US" sz="1500" dirty="0">
                <a:latin typeface="+mj-lt"/>
              </a:rPr>
              <a:t>: Players must often make difficult choices to survive, such as deciding whether to fight or flee, which can lead to different outcomes. </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55</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86813" y="312305"/>
            <a:ext cx="10553480"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Visual novel games</a:t>
            </a:r>
          </a:p>
        </p:txBody>
      </p:sp>
      <p:pic>
        <p:nvPicPr>
          <p:cNvPr id="25602" name="Picture 2" descr="Yuri (Doki Doki Literature Club!)  Lock Screen">
            <a:extLst>
              <a:ext uri="{FF2B5EF4-FFF2-40B4-BE49-F238E27FC236}">
                <a16:creationId xmlns:a16="http://schemas.microsoft.com/office/drawing/2014/main" id="{E0D8A3D1-4DF8-454B-588C-AF6D03507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223" y="1244270"/>
            <a:ext cx="4241056" cy="2386827"/>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amp;quot;999&amp;quot; and &amp;quot;Virtue's Last Reward&amp;quot; characters">
            <a:extLst>
              <a:ext uri="{FF2B5EF4-FFF2-40B4-BE49-F238E27FC236}">
                <a16:creationId xmlns:a16="http://schemas.microsoft.com/office/drawing/2014/main" id="{77A82EEA-DCD4-0E88-E8C1-7960FDCF8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3808586"/>
            <a:ext cx="4295062" cy="2386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355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Visual novel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44160" y="4701035"/>
            <a:ext cx="5051840" cy="1007087"/>
          </a:xfrm>
        </p:spPr>
        <p:txBody>
          <a:bodyPr/>
          <a:lstStyle/>
          <a:p>
            <a:pPr algn="ctr"/>
            <a:r>
              <a:rPr lang="en-US" sz="1600" dirty="0">
                <a:effectLst/>
                <a:latin typeface="+mj-lt"/>
              </a:rPr>
              <a:t>Doki </a:t>
            </a:r>
            <a:r>
              <a:rPr lang="en-US" sz="1600" dirty="0" err="1">
                <a:effectLst/>
                <a:latin typeface="+mj-lt"/>
              </a:rPr>
              <a:t>Doki</a:t>
            </a:r>
            <a:r>
              <a:rPr lang="en-US" sz="1600" dirty="0">
                <a:effectLst/>
                <a:latin typeface="+mj-lt"/>
              </a:rPr>
              <a:t> Literature Club! is a 2017 freeware visual novel developed by American independent game studio Team Salvato. The story follows a student who reluctantly joins his high school's literature club at the insistence of his friend </a:t>
            </a:r>
            <a:r>
              <a:rPr lang="en-US" sz="1600" dirty="0" err="1">
                <a:effectLst/>
                <a:latin typeface="+mj-lt"/>
              </a:rPr>
              <a:t>Sayori</a:t>
            </a:r>
            <a:r>
              <a:rPr lang="en-US" sz="1600" dirty="0">
                <a:effectLst/>
                <a:latin typeface="+mj-lt"/>
              </a:rPr>
              <a:t>, and is given the option to romantically pursue her. DDLC is a visual novel game due to its text-based storytelling, character development, branching paths, limited gameplay mechanics, art and presentation </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56</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67438" y="3972704"/>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a:effectLst/>
                <a:latin typeface="+mj-lt"/>
              </a:rPr>
              <a:t>Team </a:t>
            </a:r>
            <a:r>
              <a:rPr lang="en-IN" sz="1600" b="0" i="0" dirty="0" err="1">
                <a:effectLst/>
                <a:latin typeface="+mj-lt"/>
              </a:rPr>
              <a:t>Salvato</a:t>
            </a:r>
            <a:r>
              <a:rPr lang="en-IN" sz="1600" b="0" i="0" dirty="0">
                <a:effectLst/>
                <a:latin typeface="+mj-lt"/>
              </a:rPr>
              <a:t>                                        </a:t>
            </a:r>
            <a:r>
              <a:rPr lang="en-US" sz="1600" b="1" dirty="0">
                <a:latin typeface="+mj-lt"/>
              </a:rPr>
              <a:t>Other Works</a:t>
            </a:r>
            <a:r>
              <a:rPr lang="en-US" sz="1600" dirty="0">
                <a:latin typeface="+mj-lt"/>
              </a:rPr>
              <a:t>: </a:t>
            </a:r>
            <a:r>
              <a:rPr lang="en-IN" sz="1600" b="1" i="0" dirty="0" err="1">
                <a:effectLst/>
                <a:latin typeface="+mj-lt"/>
              </a:rPr>
              <a:t>Magicore</a:t>
            </a:r>
            <a:r>
              <a:rPr lang="en-IN" sz="1600" b="1" i="0" dirty="0">
                <a:effectLst/>
                <a:latin typeface="+mj-lt"/>
              </a:rPr>
              <a:t> </a:t>
            </a:r>
            <a:r>
              <a:rPr lang="en-IN" sz="1600" b="1" i="0" dirty="0" err="1">
                <a:effectLst/>
                <a:latin typeface="+mj-lt"/>
              </a:rPr>
              <a:t>Anomala</a:t>
            </a:r>
            <a:r>
              <a:rPr lang="en-IN" sz="1600" b="0" i="0" dirty="0">
                <a:effectLst/>
                <a:latin typeface="+mj-lt"/>
              </a:rPr>
              <a:t> </a:t>
            </a:r>
            <a:endParaRPr lang="en-US" sz="1600" b="1" i="0" dirty="0">
              <a:effectLst/>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82437" y="4617541"/>
            <a:ext cx="494095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0" dirty="0">
                <a:effectLst/>
                <a:latin typeface="+mj-lt"/>
              </a:rPr>
              <a:t>Zero Escape, formerly released in Japan as </a:t>
            </a:r>
            <a:r>
              <a:rPr lang="en-US" sz="1600" b="0" dirty="0" err="1">
                <a:effectLst/>
                <a:latin typeface="+mj-lt"/>
              </a:rPr>
              <a:t>Kyokugen</a:t>
            </a:r>
            <a:r>
              <a:rPr lang="en-US" sz="1600" b="0" dirty="0">
                <a:effectLst/>
                <a:latin typeface="+mj-lt"/>
              </a:rPr>
              <a:t> </a:t>
            </a:r>
            <a:r>
              <a:rPr lang="en-US" sz="1600" b="0" dirty="0" err="1">
                <a:effectLst/>
                <a:latin typeface="+mj-lt"/>
              </a:rPr>
              <a:t>Dasshutsu</a:t>
            </a:r>
            <a:r>
              <a:rPr lang="en-US" sz="1600" b="0" dirty="0">
                <a:effectLst/>
                <a:latin typeface="+mj-lt"/>
              </a:rPr>
              <a:t>, is a series of adventure </a:t>
            </a:r>
            <a:r>
              <a:rPr lang="en-US" sz="1600" b="0" dirty="0" err="1">
                <a:effectLst/>
                <a:latin typeface="+mj-lt"/>
              </a:rPr>
              <a:t>games.</a:t>
            </a:r>
            <a:r>
              <a:rPr lang="en-US" sz="1600" b="0" i="0" dirty="0" err="1">
                <a:effectLst/>
                <a:latin typeface="+mj-lt"/>
              </a:rPr>
              <a:t>Each</a:t>
            </a:r>
            <a:r>
              <a:rPr lang="en-US" sz="1600" b="0" i="0" dirty="0">
                <a:effectLst/>
                <a:latin typeface="+mj-lt"/>
              </a:rPr>
              <a:t> game in the series follows a group of nine individuals, who are kidnapped and held captive by a person code-named "Zero", and are forced to play a game of life and death to escape. </a:t>
            </a:r>
            <a:r>
              <a:rPr lang="en-US" sz="1200" dirty="0">
                <a:effectLst/>
                <a:latin typeface="+mj-lt"/>
              </a:rPr>
              <a:t> </a:t>
            </a:r>
            <a:r>
              <a:rPr lang="en-US" sz="1600" dirty="0">
                <a:effectLst/>
                <a:latin typeface="+mj-lt"/>
              </a:rPr>
              <a:t>This game is a visual novel game due to its narrative focus, dialogue- driven, character interaction, puzzle elements and multiple endings</a:t>
            </a:r>
            <a:endParaRPr lang="en-US" sz="1600" b="0" dirty="0">
              <a:effectLst/>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171255" y="3972704"/>
            <a:ext cx="5127095"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800" i="0" dirty="0">
                <a:effectLst/>
                <a:latin typeface="+mj-lt"/>
              </a:rPr>
              <a:t>Spike </a:t>
            </a:r>
            <a:r>
              <a:rPr lang="en-IN" sz="1800" i="0" dirty="0" err="1">
                <a:effectLst/>
                <a:latin typeface="+mj-lt"/>
              </a:rPr>
              <a:t>Chunsoft</a:t>
            </a:r>
            <a:r>
              <a:rPr lang="en-IN" dirty="0">
                <a:latin typeface="+mj-lt"/>
              </a:rPr>
              <a:t>                </a:t>
            </a:r>
            <a:r>
              <a:rPr lang="en-IN" sz="1800" dirty="0">
                <a:latin typeface="+mj-lt"/>
              </a:rPr>
              <a:t>                              </a:t>
            </a:r>
            <a:r>
              <a:rPr lang="en-US" sz="1600" b="1" dirty="0">
                <a:latin typeface="+mj-lt"/>
              </a:rPr>
              <a:t>Other Works</a:t>
            </a:r>
            <a:r>
              <a:rPr lang="en-US" sz="1600" dirty="0">
                <a:latin typeface="+mj-lt"/>
              </a:rPr>
              <a:t>: </a:t>
            </a:r>
            <a:r>
              <a:rPr lang="en-US" sz="1600" b="1" dirty="0">
                <a:latin typeface="+mj-lt"/>
              </a:rPr>
              <a:t>Dragon Quest(Game Series)</a:t>
            </a:r>
            <a:endParaRPr lang="en-US" sz="1600" b="1" i="0" dirty="0">
              <a:solidFill>
                <a:srgbClr val="DADFE1"/>
              </a:solidFill>
              <a:effectLst/>
              <a:latin typeface="+mj-lt"/>
            </a:endParaRPr>
          </a:p>
        </p:txBody>
      </p:sp>
      <p:pic>
        <p:nvPicPr>
          <p:cNvPr id="4" name="Picture 2" descr="Yuri (Doki Doki Literature Club!)  Lock Screen">
            <a:extLst>
              <a:ext uri="{FF2B5EF4-FFF2-40B4-BE49-F238E27FC236}">
                <a16:creationId xmlns:a16="http://schemas.microsoft.com/office/drawing/2014/main" id="{926C60B7-AAA0-41CB-186D-608A1773C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406" y="1136152"/>
            <a:ext cx="4548024" cy="25595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mp;quot;999&amp;quot; and &amp;quot;Virtue's Last Reward&amp;quot; characters">
            <a:extLst>
              <a:ext uri="{FF2B5EF4-FFF2-40B4-BE49-F238E27FC236}">
                <a16:creationId xmlns:a16="http://schemas.microsoft.com/office/drawing/2014/main" id="{CA2126F5-9840-CF98-2118-0AA82921F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437" y="1136152"/>
            <a:ext cx="4605939" cy="2559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626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6813" y="890014"/>
            <a:ext cx="5919776" cy="4628580"/>
          </a:xfrm>
        </p:spPr>
        <p:txBody>
          <a:bodyPr/>
          <a:lstStyle/>
          <a:p>
            <a:r>
              <a:rPr lang="en-US" sz="1600" b="1" dirty="0">
                <a:latin typeface="+mj-lt"/>
              </a:rPr>
              <a:t>Educational games are designed to teach players specific skills, concepts, or knowledge while providing an engaging and interactive experience. They can cover a wide range of subjects, including mathematics, science, language arts, history, and more. </a:t>
            </a:r>
          </a:p>
          <a:p>
            <a:r>
              <a:rPr lang="en-US" sz="1600" b="1" dirty="0">
                <a:latin typeface="+mj-lt"/>
              </a:rPr>
              <a:t>Key Features of Educational Games:</a:t>
            </a:r>
          </a:p>
          <a:p>
            <a:pPr marL="342900" indent="-342900">
              <a:buFont typeface="+mj-lt"/>
              <a:buAutoNum type="arabicPeriod"/>
            </a:pPr>
            <a:r>
              <a:rPr lang="en-US" sz="1600" b="1" dirty="0">
                <a:latin typeface="+mj-lt"/>
              </a:rPr>
              <a:t>Learning Objectives: Educational games are designed with clear learning objectives in mind. </a:t>
            </a:r>
          </a:p>
          <a:p>
            <a:pPr marL="342900" indent="-342900">
              <a:buFont typeface="+mj-lt"/>
              <a:buAutoNum type="arabicPeriod"/>
            </a:pPr>
            <a:r>
              <a:rPr lang="en-US" sz="1600" b="1" dirty="0">
                <a:latin typeface="+mj-lt"/>
              </a:rPr>
              <a:t>Engaging Gameplay: To maintain players' interest and motivation, educational games often incorporate engaging gameplay mechanics, challenges, and rewards. </a:t>
            </a:r>
          </a:p>
          <a:p>
            <a:pPr marL="342900" indent="-342900">
              <a:buFont typeface="+mj-lt"/>
              <a:buAutoNum type="arabicPeriod"/>
            </a:pPr>
            <a:r>
              <a:rPr lang="en-US" sz="1600" b="1" dirty="0">
                <a:latin typeface="+mj-lt"/>
              </a:rPr>
              <a:t>Interactive Learning: Educational games encourage active participation, allowing players to interact with the material rather than passively receiving information. </a:t>
            </a:r>
          </a:p>
          <a:p>
            <a:pPr marL="342900" indent="-342900">
              <a:buFont typeface="+mj-lt"/>
              <a:buAutoNum type="arabicPeriod"/>
            </a:pPr>
            <a:r>
              <a:rPr lang="en-US" sz="1600" b="1" dirty="0">
                <a:latin typeface="+mj-lt"/>
              </a:rPr>
              <a:t>Variety of Learning Styles: Educational games often cater to different learning styles (visual, auditory, kinesthetic) by incorporating various multimedia elements, such as visuals, sound, and interactive tasks.</a:t>
            </a:r>
          </a:p>
          <a:p>
            <a:pPr marL="342900" indent="-342900">
              <a:buFont typeface="+mj-lt"/>
              <a:buAutoNum type="arabicPeriod"/>
            </a:pPr>
            <a:r>
              <a:rPr lang="en-US" sz="1600" b="1" dirty="0">
                <a:latin typeface="+mj-lt"/>
              </a:rPr>
              <a:t>Adaptability and Differentiation: Some educational games can be adapted to meet the needs of individual learners, allowing players to progress at their own pace or choose different paths based on their interests and skills.</a:t>
            </a:r>
            <a:endParaRPr lang="en-US" sz="1600" dirty="0">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57</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86813" y="312305"/>
            <a:ext cx="9085447"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education games</a:t>
            </a:r>
          </a:p>
        </p:txBody>
      </p:sp>
      <p:pic>
        <p:nvPicPr>
          <p:cNvPr id="20482" name="Picture 2">
            <a:extLst>
              <a:ext uri="{FF2B5EF4-FFF2-40B4-BE49-F238E27FC236}">
                <a16:creationId xmlns:a16="http://schemas.microsoft.com/office/drawing/2014/main" id="{8867A71A-CEC0-BEF3-DAA4-17F9735A2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5100" y="997435"/>
            <a:ext cx="2431565" cy="24315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 game of wordle being played, showing the words, stood, dotes, toads, and today, which is the correct answer">
            <a:extLst>
              <a:ext uri="{FF2B5EF4-FFF2-40B4-BE49-F238E27FC236}">
                <a16:creationId xmlns:a16="http://schemas.microsoft.com/office/drawing/2014/main" id="{F255A4AC-75FE-93A6-9A9F-47B7B7102D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47" t="19601" r="32536" b="31350"/>
          <a:stretch/>
        </p:blipFill>
        <p:spPr bwMode="auto">
          <a:xfrm>
            <a:off x="7621089" y="3975666"/>
            <a:ext cx="3113148" cy="220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115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992743" y="197475"/>
            <a:ext cx="9109676" cy="661711"/>
          </a:xfrm>
        </p:spPr>
        <p:txBody>
          <a:bodyPr/>
          <a:lstStyle/>
          <a:p>
            <a:r>
              <a:rPr lang="en-US" sz="4400" dirty="0">
                <a:latin typeface="Akira Expanded" panose="02000800000000000000" pitchFamily="50" charset="0"/>
              </a:rPr>
              <a:t>education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44158" y="3866494"/>
            <a:ext cx="4890975" cy="1007087"/>
          </a:xfrm>
        </p:spPr>
        <p:txBody>
          <a:bodyPr/>
          <a:lstStyle/>
          <a:p>
            <a:pPr algn="ctr"/>
            <a:r>
              <a:rPr lang="en-US" sz="1700" dirty="0">
                <a:effectLst/>
                <a:latin typeface="+mj-lt"/>
              </a:rPr>
              <a:t>Web Sudoku is an online sudoku website which was rated as one of the best 50 fun and games website by Time. It was founded by Gideon Greenspan and Rachel Lee. The objective is to fill a 9 × 9 grid with digits so that each column, each row, and each of the nine 3 × 3 </a:t>
            </a:r>
            <a:r>
              <a:rPr lang="en-US" sz="1700" dirty="0" err="1">
                <a:effectLst/>
                <a:latin typeface="+mj-lt"/>
              </a:rPr>
              <a:t>subgrids</a:t>
            </a:r>
            <a:r>
              <a:rPr lang="en-US" sz="1700" dirty="0">
                <a:effectLst/>
                <a:latin typeface="+mj-lt"/>
              </a:rPr>
              <a:t> that compose the grid contains all of the digits from 1 to 9. Web Sudoku is an educational game due to its cognitive skill development, mathematical understanding, concentration and focus, flexible learning environment and playful engagement</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58</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387930" y="3872189"/>
            <a:ext cx="4986774"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800" b="0" dirty="0">
                <a:effectLst/>
                <a:latin typeface="+mj-lt"/>
              </a:rPr>
              <a:t>Wordle is a web-based word game created and developed by Welsh software engineer Josh Wardle. Players have six attempts to guess a five-letter word, with feedback given for each guess in the form of colored tiles indicating when letters match or occupy the correct position. </a:t>
            </a:r>
            <a:r>
              <a:rPr lang="en-US" sz="1800" dirty="0">
                <a:effectLst/>
                <a:latin typeface="+mj-lt"/>
              </a:rPr>
              <a:t>Wordle is an educational game due to its vocabulary development, spelling skills, critical think and strategy, pattern recognition, cognitive skills and social interaction</a:t>
            </a:r>
            <a:endParaRPr lang="en-US" sz="1800" b="0" dirty="0">
              <a:effectLst/>
              <a:latin typeface="+mj-lt"/>
            </a:endParaRPr>
          </a:p>
        </p:txBody>
      </p:sp>
      <p:pic>
        <p:nvPicPr>
          <p:cNvPr id="4" name="Picture 2">
            <a:extLst>
              <a:ext uri="{FF2B5EF4-FFF2-40B4-BE49-F238E27FC236}">
                <a16:creationId xmlns:a16="http://schemas.microsoft.com/office/drawing/2014/main" id="{145C600E-1621-31D1-43BD-1812266FC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924" y="1248772"/>
            <a:ext cx="2431565" cy="2431565"/>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A game of wordle being played, showing the words, stood, dotes, toads, and today, which is the correct answer">
            <a:extLst>
              <a:ext uri="{FF2B5EF4-FFF2-40B4-BE49-F238E27FC236}">
                <a16:creationId xmlns:a16="http://schemas.microsoft.com/office/drawing/2014/main" id="{85F88600-66F6-F366-016B-183CE09A85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47" t="19601" r="32536" b="31350"/>
          <a:stretch/>
        </p:blipFill>
        <p:spPr bwMode="auto">
          <a:xfrm>
            <a:off x="7324743" y="1405285"/>
            <a:ext cx="3113148" cy="220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345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886813" y="890014"/>
            <a:ext cx="5919776" cy="4628580"/>
          </a:xfrm>
        </p:spPr>
        <p:txBody>
          <a:bodyPr/>
          <a:lstStyle/>
          <a:p>
            <a:r>
              <a:rPr lang="en-US" sz="1600" b="1" dirty="0">
                <a:latin typeface="+mj-lt"/>
              </a:rPr>
              <a:t>Types of Educational Games:</a:t>
            </a:r>
          </a:p>
          <a:p>
            <a:pPr>
              <a:buFont typeface="+mj-lt"/>
              <a:buAutoNum type="arabicPeriod"/>
            </a:pPr>
            <a:r>
              <a:rPr lang="en-US" sz="1600" b="1" dirty="0">
                <a:latin typeface="+mj-lt"/>
              </a:rPr>
              <a:t>Quiz and Trivia Games</a:t>
            </a:r>
            <a:r>
              <a:rPr lang="en-US" sz="1600" dirty="0">
                <a:latin typeface="+mj-lt"/>
              </a:rPr>
              <a:t>: Games that test players' knowledge on various topics through multiple-choice questions, fill-in-the-blank challenges, or other quiz formats. </a:t>
            </a:r>
          </a:p>
          <a:p>
            <a:pPr>
              <a:buFont typeface="+mj-lt"/>
              <a:buAutoNum type="arabicPeriod"/>
            </a:pPr>
            <a:r>
              <a:rPr lang="en-US" sz="1600" b="1" dirty="0">
                <a:latin typeface="+mj-lt"/>
              </a:rPr>
              <a:t>Simulation Games</a:t>
            </a:r>
            <a:r>
              <a:rPr lang="en-US" sz="1600" dirty="0">
                <a:latin typeface="+mj-lt"/>
              </a:rPr>
              <a:t>: Games that mimic real-world processes or systems, allowing players to experiment and learn through simulation. </a:t>
            </a:r>
          </a:p>
          <a:p>
            <a:pPr>
              <a:buFont typeface="+mj-lt"/>
              <a:buAutoNum type="arabicPeriod"/>
            </a:pPr>
            <a:r>
              <a:rPr lang="en-US" sz="1600" b="1" dirty="0">
                <a:latin typeface="+mj-lt"/>
              </a:rPr>
              <a:t>Puzzle Games</a:t>
            </a:r>
            <a:r>
              <a:rPr lang="en-US" sz="1600" dirty="0">
                <a:latin typeface="+mj-lt"/>
              </a:rPr>
              <a:t>: Games that challenge players to solve puzzles, often requiring critical thinking and problem-solving skills. </a:t>
            </a:r>
          </a:p>
          <a:p>
            <a:pPr>
              <a:buFont typeface="+mj-lt"/>
              <a:buAutoNum type="arabicPeriod"/>
            </a:pPr>
            <a:r>
              <a:rPr lang="en-US" sz="1600" b="1" dirty="0">
                <a:latin typeface="+mj-lt"/>
              </a:rPr>
              <a:t>Language Learning Games</a:t>
            </a:r>
            <a:r>
              <a:rPr lang="en-US" sz="1600" dirty="0">
                <a:latin typeface="+mj-lt"/>
              </a:rPr>
              <a:t>: Games that focus on language acquisition and practice through vocabulary challenges, grammar exercises, and conversation simulations. </a:t>
            </a:r>
          </a:p>
          <a:p>
            <a:pPr>
              <a:buFont typeface="+mj-lt"/>
              <a:buAutoNum type="arabicPeriod"/>
            </a:pPr>
            <a:r>
              <a:rPr lang="en-US" sz="1600" b="1" dirty="0">
                <a:latin typeface="+mj-lt"/>
              </a:rPr>
              <a:t>Math Games</a:t>
            </a:r>
            <a:r>
              <a:rPr lang="en-US" sz="1600" dirty="0">
                <a:latin typeface="+mj-lt"/>
              </a:rPr>
              <a:t>: Games that help players practice mathematical concepts, from basic arithmetic to advanced topics, in a fun and engaging way. </a:t>
            </a:r>
          </a:p>
          <a:p>
            <a:pPr>
              <a:buFont typeface="+mj-lt"/>
              <a:buAutoNum type="arabicPeriod"/>
            </a:pPr>
            <a:r>
              <a:rPr lang="en-US" sz="1600" b="1" dirty="0">
                <a:latin typeface="+mj-lt"/>
              </a:rPr>
              <a:t>History and Social Studies Games</a:t>
            </a:r>
            <a:r>
              <a:rPr lang="en-US" sz="1600" dirty="0">
                <a:latin typeface="+mj-lt"/>
              </a:rPr>
              <a:t>: Games that explore historical events, cultures, and social issues, often allowing players to make decisions based on historical contexts.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59</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itle 4">
            <a:extLst>
              <a:ext uri="{FF2B5EF4-FFF2-40B4-BE49-F238E27FC236}">
                <a16:creationId xmlns:a16="http://schemas.microsoft.com/office/drawing/2014/main" id="{4678E8A5-4F43-02AB-25F4-A7E0EA182EB7}"/>
              </a:ext>
            </a:extLst>
          </p:cNvPr>
          <p:cNvSpPr txBox="1">
            <a:spLocks/>
          </p:cNvSpPr>
          <p:nvPr/>
        </p:nvSpPr>
        <p:spPr>
          <a:xfrm>
            <a:off x="886813" y="312305"/>
            <a:ext cx="9085447" cy="661711"/>
          </a:xfrm>
          <a:prstGeom prst="rect">
            <a:avLst/>
          </a:prstGeom>
          <a:effectLst/>
        </p:spPr>
        <p:txBody>
          <a:bodyPr vert="horz" lIns="0" tIns="0" rIns="0" bIns="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kira Expanded" panose="02000800000000000000" pitchFamily="50" charset="0"/>
              </a:rPr>
              <a:t>education games</a:t>
            </a:r>
          </a:p>
        </p:txBody>
      </p:sp>
      <p:pic>
        <p:nvPicPr>
          <p:cNvPr id="20484" name="Picture 4" descr="Kahoot's logos">
            <a:extLst>
              <a:ext uri="{FF2B5EF4-FFF2-40B4-BE49-F238E27FC236}">
                <a16:creationId xmlns:a16="http://schemas.microsoft.com/office/drawing/2014/main" id="{78732509-7590-B148-71B7-4177A5D8A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834" y="773360"/>
            <a:ext cx="3111839" cy="105802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a16="http://schemas.microsoft.com/office/drawing/2014/main" id="{20EF4A1A-61BF-68A3-7DC5-CBDEB51EF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120" y="984352"/>
            <a:ext cx="4184383" cy="2616175"/>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Zelda Logo, Breath Of The Wild, Gaming Emblem PNG Image">
            <a:extLst>
              <a:ext uri="{FF2B5EF4-FFF2-40B4-BE49-F238E27FC236}">
                <a16:creationId xmlns:a16="http://schemas.microsoft.com/office/drawing/2014/main" id="{512C0128-7CA5-B092-A4C6-BA65D3DA3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646" y="2628134"/>
            <a:ext cx="2155558" cy="1694269"/>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Duolingo Logo Logo">
            <a:extLst>
              <a:ext uri="{FF2B5EF4-FFF2-40B4-BE49-F238E27FC236}">
                <a16:creationId xmlns:a16="http://schemas.microsoft.com/office/drawing/2014/main" id="{F02C69B7-E037-BF9A-A645-28AC5F3AC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6998" y="2913690"/>
            <a:ext cx="2812878" cy="1580837"/>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a:extLst>
              <a:ext uri="{FF2B5EF4-FFF2-40B4-BE49-F238E27FC236}">
                <a16:creationId xmlns:a16="http://schemas.microsoft.com/office/drawing/2014/main" id="{B0C14E10-B737-9CA3-5AE2-184462E2C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6541" y="4013982"/>
            <a:ext cx="2984747" cy="2237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ivilization">
            <a:extLst>
              <a:ext uri="{FF2B5EF4-FFF2-40B4-BE49-F238E27FC236}">
                <a16:creationId xmlns:a16="http://schemas.microsoft.com/office/drawing/2014/main" id="{5F951B0C-88C7-F6F2-3CC5-8190662F80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6998" y="4894506"/>
            <a:ext cx="3050416" cy="71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634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13684" y="305698"/>
            <a:ext cx="6186105" cy="1328387"/>
          </a:xfrm>
        </p:spPr>
        <p:txBody>
          <a:bodyPr/>
          <a:lstStyle/>
          <a:p>
            <a:r>
              <a:rPr lang="en-US" dirty="0" err="1">
                <a:latin typeface="Akira Expanded" panose="02000800000000000000" pitchFamily="50" charset="0"/>
              </a:rPr>
              <a:t>SHOOTer</a:t>
            </a:r>
            <a:r>
              <a:rPr lang="en-US" dirty="0">
                <a:latin typeface="Akira Expanded" panose="02000800000000000000" pitchFamily="50" charset="0"/>
              </a:rPr>
              <a:t> </a:t>
            </a:r>
            <a:br>
              <a:rPr lang="en-US" dirty="0">
                <a:latin typeface="Akira Expanded" panose="02000800000000000000" pitchFamily="50" charset="0"/>
              </a:rPr>
            </a:br>
            <a:r>
              <a:rPr lang="en-US" dirty="0">
                <a:latin typeface="Akira Expanded" panose="02000800000000000000" pitchFamily="50" charset="0"/>
              </a:rPr>
              <a:t>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190975" y="4764879"/>
            <a:ext cx="4726981" cy="1007087"/>
          </a:xfrm>
        </p:spPr>
        <p:txBody>
          <a:bodyPr/>
          <a:lstStyle/>
          <a:p>
            <a:pPr algn="ctr"/>
            <a:r>
              <a:rPr lang="en-US" sz="1600" i="0" dirty="0">
                <a:effectLst/>
                <a:latin typeface="+mj-lt"/>
              </a:rPr>
              <a:t>The game's campaign follows up the story of </a:t>
            </a:r>
            <a:r>
              <a:rPr lang="en-US" sz="1600" i="1" dirty="0">
                <a:effectLst/>
                <a:latin typeface="+mj-lt"/>
              </a:rPr>
              <a:t>Black Ops</a:t>
            </a:r>
            <a:r>
              <a:rPr lang="en-US" sz="1600" i="0" dirty="0">
                <a:effectLst/>
                <a:latin typeface="+mj-lt"/>
              </a:rPr>
              <a:t> and takes place in the late 1980s and in 2025. In the 1980s, the player switches control between Alex Mason and Frank Woods.                                     The game is set is first-person perspective, core mechanics is using the firearms, </a:t>
            </a:r>
            <a:r>
              <a:rPr lang="en-US" sz="1600" dirty="0">
                <a:latin typeface="+mj-lt"/>
              </a:rPr>
              <a:t>objectives and game mods are combat based, playing tactical and competitive brings the game under shooter genre</a:t>
            </a:r>
            <a:endParaRPr lang="en-US" sz="1600" i="1"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6</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59059" y="4137947"/>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1" i="0" dirty="0">
                <a:effectLst/>
                <a:latin typeface="+mj-lt"/>
              </a:rPr>
              <a:t>Treyarch                                         </a:t>
            </a:r>
            <a:r>
              <a:rPr lang="en-US" sz="1600" b="1" dirty="0">
                <a:latin typeface="+mj-lt"/>
              </a:rPr>
              <a:t>Other Works</a:t>
            </a:r>
            <a:r>
              <a:rPr lang="en-US" sz="1600" dirty="0">
                <a:latin typeface="+mj-lt"/>
              </a:rPr>
              <a:t>: </a:t>
            </a:r>
            <a:r>
              <a:rPr lang="en-US" sz="1600" b="1" i="0" dirty="0">
                <a:effectLst/>
                <a:latin typeface="+mj-lt"/>
              </a:rPr>
              <a:t>Call of Duty(Game series)</a:t>
            </a:r>
            <a:endParaRPr lang="en-US" sz="1600" dirty="0">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625580" y="4764879"/>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dirty="0">
                <a:latin typeface="+mj-lt"/>
              </a:rPr>
              <a:t>Counter-Strike 2 is a 2023 free-to-play tactical first-person shooter game developed and published by Valve. In CS2, the primary objective is to eliminate opponents using a variety of guns, grenades, and other tactical gear.</a:t>
            </a:r>
            <a:r>
              <a:rPr lang="en-US" sz="2000" dirty="0"/>
              <a:t> </a:t>
            </a:r>
            <a:r>
              <a:rPr lang="en-US" sz="1600" dirty="0">
                <a:latin typeface="+mj-lt"/>
              </a:rPr>
              <a:t>The most popular game modes—such as Bomb Defusal and Hostage Rescue also </a:t>
            </a:r>
            <a:r>
              <a:rPr lang="en-IN" sz="1600" dirty="0">
                <a:latin typeface="+mj-lt"/>
              </a:rPr>
              <a:t>team-Based Tactics Involving Shooting brings the game under shooter genre</a:t>
            </a:r>
            <a:endParaRPr lang="en-US" sz="1600" dirty="0">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496114" y="4198366"/>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sz="1600" b="0" i="0" dirty="0">
                <a:solidFill>
                  <a:srgbClr val="FFFFFF"/>
                </a:solidFill>
                <a:effectLst/>
                <a:latin typeface="+mj-lt"/>
              </a:rPr>
              <a:t>Valve</a:t>
            </a:r>
            <a:r>
              <a:rPr lang="en-US" sz="1600" b="1" dirty="0">
                <a:latin typeface="+mj-lt"/>
              </a:rPr>
              <a:t>                                            Other Works</a:t>
            </a:r>
            <a:r>
              <a:rPr lang="en-US" sz="1600" dirty="0">
                <a:latin typeface="+mj-lt"/>
              </a:rPr>
              <a:t>: </a:t>
            </a:r>
            <a:r>
              <a:rPr lang="en-US" sz="1600" b="1" i="0" dirty="0">
                <a:effectLst/>
                <a:latin typeface="+mj-lt"/>
              </a:rPr>
              <a:t>Cs Go, </a:t>
            </a:r>
            <a:r>
              <a:rPr lang="en-US" sz="1600" b="1" dirty="0">
                <a:latin typeface="+mj-lt"/>
              </a:rPr>
              <a:t>Portal</a:t>
            </a:r>
            <a:r>
              <a:rPr lang="en-US" sz="1600" b="1" i="0" dirty="0">
                <a:effectLst/>
                <a:latin typeface="+mj-lt"/>
              </a:rPr>
              <a:t>, Half Life</a:t>
            </a:r>
            <a:endParaRPr lang="en-IN" sz="1600" b="0" i="0" dirty="0">
              <a:effectLst/>
              <a:latin typeface="+mj-lt"/>
            </a:endParaRPr>
          </a:p>
          <a:p>
            <a:pPr algn="ctr"/>
            <a:endParaRPr lang="en-US" sz="1600" dirty="0">
              <a:latin typeface="+mj-lt"/>
            </a:endParaRPr>
          </a:p>
        </p:txBody>
      </p:sp>
      <p:pic>
        <p:nvPicPr>
          <p:cNvPr id="13" name="Picture 4" descr="Call of Duty: Black Ops II">
            <a:extLst>
              <a:ext uri="{FF2B5EF4-FFF2-40B4-BE49-F238E27FC236}">
                <a16:creationId xmlns:a16="http://schemas.microsoft.com/office/drawing/2014/main" id="{CD794107-F74B-E7E5-C911-E49B6E4DA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318" y="1506562"/>
            <a:ext cx="2631385" cy="26313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over artwork depicting two partial silhouettes, meant to resemble the game's main teams: the Counter-Terrorists and the Terrorists. Text reads &quot;Counter-Strike 2&quot;.">
            <a:extLst>
              <a:ext uri="{FF2B5EF4-FFF2-40B4-BE49-F238E27FC236}">
                <a16:creationId xmlns:a16="http://schemas.microsoft.com/office/drawing/2014/main" id="{FF096B49-E0C8-1279-E3E9-E9227330D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600" y="1385343"/>
            <a:ext cx="2240875" cy="2678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5538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35170C-FF83-0610-5D8C-4729594B043D}"/>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60</a:t>
            </a:fld>
            <a:endParaRPr lang="en-US" dirty="0"/>
          </a:p>
        </p:txBody>
      </p:sp>
      <p:sp>
        <p:nvSpPr>
          <p:cNvPr id="13" name="TextBox 12">
            <a:extLst>
              <a:ext uri="{FF2B5EF4-FFF2-40B4-BE49-F238E27FC236}">
                <a16:creationId xmlns:a16="http://schemas.microsoft.com/office/drawing/2014/main" id="{75B167F2-220B-C049-AC32-A334238C1EAF}"/>
              </a:ext>
            </a:extLst>
          </p:cNvPr>
          <p:cNvSpPr txBox="1"/>
          <p:nvPr/>
        </p:nvSpPr>
        <p:spPr>
          <a:xfrm>
            <a:off x="1179443" y="2767280"/>
            <a:ext cx="9833113" cy="1323439"/>
          </a:xfrm>
          <a:prstGeom prst="rect">
            <a:avLst/>
          </a:prstGeom>
          <a:noFill/>
        </p:spPr>
        <p:txBody>
          <a:bodyPr wrap="square">
            <a:spAutoFit/>
          </a:bodyPr>
          <a:lstStyle/>
          <a:p>
            <a:pPr algn="ctr"/>
            <a:r>
              <a:rPr lang="en-US" sz="8000" dirty="0">
                <a:solidFill>
                  <a:schemeClr val="bg1"/>
                </a:solidFill>
                <a:latin typeface="Akira Expanded" panose="02000800000000000000" pitchFamily="50" charset="0"/>
              </a:rPr>
              <a:t>THANK YOU</a:t>
            </a:r>
            <a:endParaRPr lang="en-IN" sz="8000" dirty="0">
              <a:solidFill>
                <a:schemeClr val="bg1"/>
              </a:solidFill>
              <a:latin typeface="Akira Expanded" panose="02000800000000000000" pitchFamily="50" charset="0"/>
            </a:endParaRPr>
          </a:p>
        </p:txBody>
      </p:sp>
      <p:sp>
        <p:nvSpPr>
          <p:cNvPr id="3" name="Footer Placeholder 2">
            <a:extLst>
              <a:ext uri="{FF2B5EF4-FFF2-40B4-BE49-F238E27FC236}">
                <a16:creationId xmlns:a16="http://schemas.microsoft.com/office/drawing/2014/main" id="{47D70A02-8005-9ED5-F8FC-009C3066D331}"/>
              </a:ext>
            </a:extLst>
          </p:cNvPr>
          <p:cNvSpPr>
            <a:spLocks noGrp="1"/>
          </p:cNvSpPr>
          <p:nvPr>
            <p:ph type="ftr" sz="quarter" idx="11"/>
          </p:nvPr>
        </p:nvSpPr>
        <p:spPr>
          <a:xfrm rot="16200000">
            <a:off x="-2009849" y="3308393"/>
            <a:ext cx="5170509" cy="333752"/>
          </a:xfrm>
        </p:spPr>
        <p:txBody>
          <a:bodyPr/>
          <a:lstStyle/>
          <a:p>
            <a:r>
              <a:rPr lang="en-US" dirty="0"/>
              <a:t>GAME GENERS</a:t>
            </a:r>
          </a:p>
        </p:txBody>
      </p:sp>
    </p:spTree>
    <p:extLst>
      <p:ext uri="{BB962C8B-B14F-4D97-AF65-F5344CB8AC3E}">
        <p14:creationId xmlns:p14="http://schemas.microsoft.com/office/powerpoint/2010/main" val="3781898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13685" y="225820"/>
            <a:ext cx="6186105" cy="1328387"/>
          </a:xfrm>
        </p:spPr>
        <p:txBody>
          <a:bodyPr/>
          <a:lstStyle/>
          <a:p>
            <a:r>
              <a:rPr lang="en-US" dirty="0">
                <a:latin typeface="Akira Expanded" panose="02000800000000000000" pitchFamily="50" charset="0"/>
              </a:rPr>
              <a:t>Shooter</a:t>
            </a:r>
            <a:br>
              <a:rPr lang="en-US" dirty="0">
                <a:latin typeface="Akira Expanded" panose="02000800000000000000" pitchFamily="50" charset="0"/>
              </a:rPr>
            </a:br>
            <a:r>
              <a:rPr lang="en-US" dirty="0">
                <a:latin typeface="Akira Expanded" panose="02000800000000000000" pitchFamily="50" charset="0"/>
              </a:rPr>
              <a:t>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13685" y="1535467"/>
            <a:ext cx="5919776" cy="4628580"/>
          </a:xfrm>
        </p:spPr>
        <p:txBody>
          <a:bodyPr/>
          <a:lstStyle/>
          <a:p>
            <a:r>
              <a:rPr lang="en-US" sz="2000" b="1" dirty="0">
                <a:latin typeface="+mj-lt"/>
              </a:rPr>
              <a:t>Subgenres:</a:t>
            </a:r>
          </a:p>
          <a:p>
            <a:pPr>
              <a:buFont typeface="+mj-lt"/>
              <a:buAutoNum type="arabicPeriod"/>
            </a:pPr>
            <a:r>
              <a:rPr lang="en-US" sz="1600" b="1" dirty="0">
                <a:latin typeface="+mj-lt"/>
              </a:rPr>
              <a:t>First-Person Shooters (FPS)</a:t>
            </a:r>
            <a:r>
              <a:rPr lang="en-US" sz="1600" dirty="0">
                <a:latin typeface="+mj-lt"/>
              </a:rPr>
              <a:t>: Players experience the game through the eyes of the protagonist, focusing on immersive shooting mechanics.</a:t>
            </a:r>
          </a:p>
          <a:p>
            <a:pPr>
              <a:buFont typeface="+mj-lt"/>
              <a:buAutoNum type="arabicPeriod"/>
            </a:pPr>
            <a:r>
              <a:rPr lang="en-US" sz="1600" b="1" dirty="0">
                <a:latin typeface="+mj-lt"/>
              </a:rPr>
              <a:t>Third-Person Shooters (TPS)</a:t>
            </a:r>
            <a:r>
              <a:rPr lang="en-US" sz="1600" dirty="0">
                <a:latin typeface="+mj-lt"/>
              </a:rPr>
              <a:t>: Players see their character from a third-person perspective, allowing for better awareness of the environment.</a:t>
            </a:r>
          </a:p>
          <a:p>
            <a:pPr>
              <a:buFont typeface="+mj-lt"/>
              <a:buAutoNum type="arabicPeriod"/>
            </a:pPr>
            <a:r>
              <a:rPr lang="en-US" sz="1600" b="1" dirty="0">
                <a:latin typeface="+mj-lt"/>
              </a:rPr>
              <a:t>Light Gun Shooters</a:t>
            </a:r>
            <a:r>
              <a:rPr lang="en-US" sz="1600" dirty="0">
                <a:latin typeface="+mj-lt"/>
              </a:rPr>
              <a:t>: Games that use light guns or motion controls to aim and shoot, often found in arcade settings.</a:t>
            </a:r>
          </a:p>
          <a:p>
            <a:pPr>
              <a:buFont typeface="+mj-lt"/>
              <a:buAutoNum type="arabicPeriod"/>
            </a:pPr>
            <a:r>
              <a:rPr lang="en-US" sz="1600" b="1" dirty="0">
                <a:latin typeface="+mj-lt"/>
              </a:rPr>
              <a:t>Battle Royale</a:t>
            </a:r>
            <a:r>
              <a:rPr lang="en-US" sz="1600" dirty="0">
                <a:latin typeface="+mj-lt"/>
              </a:rPr>
              <a:t>: A subgenre where players compete against each other in large, open environments, often until only one player or team remains.</a:t>
            </a:r>
          </a:p>
          <a:p>
            <a:pPr>
              <a:buFont typeface="+mj-lt"/>
              <a:buAutoNum type="arabicPeriod"/>
            </a:pPr>
            <a:r>
              <a:rPr lang="en-US" sz="1600" b="1" dirty="0">
                <a:latin typeface="+mj-lt"/>
              </a:rPr>
              <a:t>Shoot '</a:t>
            </a:r>
            <a:r>
              <a:rPr lang="en-US" sz="1600" b="1" dirty="0" err="1">
                <a:latin typeface="+mj-lt"/>
              </a:rPr>
              <a:t>em</a:t>
            </a:r>
            <a:r>
              <a:rPr lang="en-US" sz="1600" b="1" dirty="0">
                <a:latin typeface="+mj-lt"/>
              </a:rPr>
              <a:t> Ups (</a:t>
            </a:r>
            <a:r>
              <a:rPr lang="en-US" sz="1600" b="1" dirty="0" err="1">
                <a:latin typeface="+mj-lt"/>
              </a:rPr>
              <a:t>Shmups</a:t>
            </a:r>
            <a:r>
              <a:rPr lang="en-US" sz="1600" b="1" dirty="0">
                <a:latin typeface="+mj-lt"/>
              </a:rPr>
              <a:t>)</a:t>
            </a:r>
            <a:r>
              <a:rPr lang="en-US" sz="1600" dirty="0">
                <a:latin typeface="+mj-lt"/>
              </a:rPr>
              <a:t>: Games where players control a character or vehicle and shoot at waves of enemies, often featuring scrolling backgrounds.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7</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13314" name="Picture 2">
            <a:extLst>
              <a:ext uri="{FF2B5EF4-FFF2-40B4-BE49-F238E27FC236}">
                <a16:creationId xmlns:a16="http://schemas.microsoft.com/office/drawing/2014/main" id="{B21374B6-8959-B42C-8E94-70F7CE3B7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0831" y="783480"/>
            <a:ext cx="3372757" cy="512659"/>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7CDA42DB-4E90-0D75-0B4F-557A5A72B8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0" t="20512" r="26675" b="23346"/>
          <a:stretch/>
        </p:blipFill>
        <p:spPr bwMode="auto">
          <a:xfrm>
            <a:off x="7561400" y="1491569"/>
            <a:ext cx="2789964" cy="1284489"/>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descr="r/PUBATTLEGROUNDS icon">
            <a:extLst>
              <a:ext uri="{FF2B5EF4-FFF2-40B4-BE49-F238E27FC236}">
                <a16:creationId xmlns:a16="http://schemas.microsoft.com/office/drawing/2014/main" id="{D3DC23B9-CC87-615A-650B-D0A78B8E4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8065" y="4775847"/>
            <a:ext cx="2045111" cy="2045111"/>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id="{E9B660E1-0494-8C2E-979D-676ED26C40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760"/>
          <a:stretch/>
        </p:blipFill>
        <p:spPr bwMode="auto">
          <a:xfrm>
            <a:off x="8120621" y="2971488"/>
            <a:ext cx="1773176" cy="18043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810F48B-811E-9A9D-6543-D11151544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7209" y="5378232"/>
            <a:ext cx="2420178" cy="8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78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13685" y="225820"/>
            <a:ext cx="6186105" cy="1328387"/>
          </a:xfrm>
        </p:spPr>
        <p:txBody>
          <a:bodyPr/>
          <a:lstStyle/>
          <a:p>
            <a:r>
              <a:rPr lang="en-US" dirty="0">
                <a:latin typeface="Akira Expanded" panose="02000800000000000000" pitchFamily="50" charset="0"/>
              </a:rPr>
              <a:t>simulation</a:t>
            </a:r>
            <a:br>
              <a:rPr lang="en-US" dirty="0">
                <a:latin typeface="Akira Expanded" panose="02000800000000000000" pitchFamily="50" charset="0"/>
              </a:rPr>
            </a:br>
            <a:r>
              <a:rPr lang="en-US" dirty="0">
                <a:latin typeface="Akira Expanded" panose="02000800000000000000" pitchFamily="50" charset="0"/>
              </a:rPr>
              <a:t>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013685" y="1535467"/>
            <a:ext cx="5919776" cy="4628580"/>
          </a:xfrm>
        </p:spPr>
        <p:txBody>
          <a:bodyPr/>
          <a:lstStyle/>
          <a:p>
            <a:r>
              <a:rPr lang="en-US" sz="1600" b="1" dirty="0">
                <a:latin typeface="+mj-lt"/>
              </a:rPr>
              <a:t>Simulation games</a:t>
            </a:r>
            <a:r>
              <a:rPr lang="en-US" sz="1600" dirty="0">
                <a:latin typeface="+mj-lt"/>
              </a:rPr>
              <a:t> are a genre of video games designed to replicate real-world activities, systems, or processes. These games allow players to manage, control, or experience various scenarios, often focusing on realism and detail. Here are some key features and popular examples:</a:t>
            </a:r>
          </a:p>
          <a:p>
            <a:r>
              <a:rPr lang="en-US" sz="1600" b="1" dirty="0">
                <a:latin typeface="+mj-lt"/>
              </a:rPr>
              <a:t>Key Features:</a:t>
            </a:r>
          </a:p>
          <a:p>
            <a:pPr>
              <a:buFont typeface="Arial" panose="020B0604020202020204" pitchFamily="34" charset="0"/>
              <a:buChar char="•"/>
            </a:pPr>
            <a:r>
              <a:rPr lang="en-US" sz="1600" b="1" dirty="0">
                <a:latin typeface="+mj-lt"/>
              </a:rPr>
              <a:t>Realism</a:t>
            </a:r>
            <a:r>
              <a:rPr lang="en-US" sz="1600" dirty="0">
                <a:latin typeface="+mj-lt"/>
              </a:rPr>
              <a:t>: Simulation games strive to replicate real-world mechanics, behaviors, and interactions as closely as possible.</a:t>
            </a:r>
          </a:p>
          <a:p>
            <a:pPr>
              <a:buFont typeface="Arial" panose="020B0604020202020204" pitchFamily="34" charset="0"/>
              <a:buChar char="•"/>
            </a:pPr>
            <a:r>
              <a:rPr lang="en-US" sz="1600" b="1" dirty="0">
                <a:latin typeface="+mj-lt"/>
              </a:rPr>
              <a:t>Management and Strategy</a:t>
            </a:r>
            <a:r>
              <a:rPr lang="en-US" sz="1600" dirty="0">
                <a:latin typeface="+mj-lt"/>
              </a:rPr>
              <a:t>: Many simulation games involve resource management, planning, and strategic decision-making.</a:t>
            </a:r>
          </a:p>
          <a:p>
            <a:pPr>
              <a:buFont typeface="Arial" panose="020B0604020202020204" pitchFamily="34" charset="0"/>
              <a:buChar char="•"/>
            </a:pPr>
            <a:r>
              <a:rPr lang="en-US" sz="1600" b="1" dirty="0">
                <a:latin typeface="+mj-lt"/>
              </a:rPr>
              <a:t>Customization</a:t>
            </a:r>
            <a:r>
              <a:rPr lang="en-US" sz="1600" dirty="0">
                <a:latin typeface="+mj-lt"/>
              </a:rPr>
              <a:t>: Players often have the ability to customize aspects of the game, from characters and vehicles to environments and systems.</a:t>
            </a:r>
          </a:p>
          <a:p>
            <a:pPr>
              <a:buFont typeface="Arial" panose="020B0604020202020204" pitchFamily="34" charset="0"/>
              <a:buChar char="•"/>
            </a:pPr>
            <a:r>
              <a:rPr lang="en-US" sz="1600" b="1" dirty="0">
                <a:latin typeface="+mj-lt"/>
              </a:rPr>
              <a:t>Open-Ended Gameplay</a:t>
            </a:r>
            <a:r>
              <a:rPr lang="en-US" sz="1600" dirty="0">
                <a:latin typeface="+mj-lt"/>
              </a:rPr>
              <a:t>: Many simulation games offer sandbox modes, allowing players to create their own scenarios without specific objectives.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8</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pic>
        <p:nvPicPr>
          <p:cNvPr id="14338" name="Picture 2" descr="Cafe Racer mod apk">
            <a:extLst>
              <a:ext uri="{FF2B5EF4-FFF2-40B4-BE49-F238E27FC236}">
                <a16:creationId xmlns:a16="http://schemas.microsoft.com/office/drawing/2014/main" id="{147FDF57-DE0D-8B2F-CF4F-2433E27F4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266" y="706935"/>
            <a:ext cx="2678189" cy="267818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5">
            <a:extLst>
              <a:ext uri="{FF2B5EF4-FFF2-40B4-BE49-F238E27FC236}">
                <a16:creationId xmlns:a16="http://schemas.microsoft.com/office/drawing/2014/main" id="{B7B2C28F-77D5-A3DA-C88B-E31CA89AD356}"/>
              </a:ext>
            </a:extLst>
          </p:cNvPr>
          <p:cNvSpPr txBox="1">
            <a:spLocks/>
          </p:cNvSpPr>
          <p:nvPr/>
        </p:nvSpPr>
        <p:spPr>
          <a:xfrm>
            <a:off x="8632206" y="3475269"/>
            <a:ext cx="1355173" cy="194199"/>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b="1" dirty="0">
                <a:latin typeface="+mj-lt"/>
              </a:rPr>
              <a:t>CAFÉ RACER</a:t>
            </a:r>
            <a:endParaRPr lang="en-US" sz="1600" dirty="0">
              <a:latin typeface="+mj-lt"/>
            </a:endParaRPr>
          </a:p>
        </p:txBody>
      </p:sp>
      <p:pic>
        <p:nvPicPr>
          <p:cNvPr id="4098" name="Picture 2" descr="bus simulator 21 logo">
            <a:extLst>
              <a:ext uri="{FF2B5EF4-FFF2-40B4-BE49-F238E27FC236}">
                <a16:creationId xmlns:a16="http://schemas.microsoft.com/office/drawing/2014/main" id="{98F27332-CF5C-130B-F94A-628EFB7EE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461" y="4025347"/>
            <a:ext cx="47625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5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13684" y="305698"/>
            <a:ext cx="6186105" cy="1328387"/>
          </a:xfrm>
        </p:spPr>
        <p:txBody>
          <a:bodyPr/>
          <a:lstStyle/>
          <a:p>
            <a:r>
              <a:rPr lang="en-US" dirty="0">
                <a:latin typeface="Akira Expanded" panose="02000800000000000000" pitchFamily="50" charset="0"/>
              </a:rPr>
              <a:t>Simulation games</a:t>
            </a:r>
          </a:p>
        </p:txBody>
      </p:sp>
      <p:sp>
        <p:nvSpPr>
          <p:cNvPr id="6" name="Text Placeholder 5">
            <a:extLst>
              <a:ext uri="{FF2B5EF4-FFF2-40B4-BE49-F238E27FC236}">
                <a16:creationId xmlns:a16="http://schemas.microsoft.com/office/drawing/2014/main" id="{5E89EAAF-B063-6C60-08AA-ACF274EFF39E}"/>
              </a:ext>
            </a:extLst>
          </p:cNvPr>
          <p:cNvSpPr>
            <a:spLocks noGrp="1"/>
          </p:cNvSpPr>
          <p:nvPr>
            <p:ph type="body" sz="quarter" idx="14"/>
          </p:nvPr>
        </p:nvSpPr>
        <p:spPr>
          <a:xfrm>
            <a:off x="1184349" y="4620099"/>
            <a:ext cx="4726981" cy="1007087"/>
          </a:xfrm>
        </p:spPr>
        <p:txBody>
          <a:bodyPr/>
          <a:lstStyle/>
          <a:p>
            <a:pPr algn="ctr"/>
            <a:r>
              <a:rPr lang="en-US" sz="1600" i="0" dirty="0">
                <a:solidFill>
                  <a:srgbClr val="DADFE1"/>
                </a:solidFill>
                <a:effectLst/>
                <a:latin typeface="+mj-lt"/>
              </a:rPr>
              <a:t>Cafe Racer is a popular mobile game developed by </a:t>
            </a:r>
            <a:r>
              <a:rPr lang="en-US" sz="1600" i="0" dirty="0" err="1">
                <a:solidFill>
                  <a:srgbClr val="DADFE1"/>
                </a:solidFill>
                <a:effectLst/>
                <a:latin typeface="+mj-lt"/>
              </a:rPr>
              <a:t>PiguinSoft</a:t>
            </a:r>
            <a:r>
              <a:rPr lang="en-US" sz="1600" i="0" dirty="0">
                <a:solidFill>
                  <a:srgbClr val="DADFE1"/>
                </a:solidFill>
                <a:effectLst/>
                <a:latin typeface="+mj-lt"/>
              </a:rPr>
              <a:t>, offering an endless motorcycle racing with a strong focus on customization and realism. The realistic mechanics, authentic environment, attention to details follows a low poly creation which give a different game experience</a:t>
            </a:r>
            <a:r>
              <a:rPr lang="en-US" sz="1600" dirty="0">
                <a:solidFill>
                  <a:srgbClr val="DADFE1"/>
                </a:solidFill>
                <a:latin typeface="+mj-lt"/>
              </a:rPr>
              <a:t> brings the game under simulation genre</a:t>
            </a:r>
            <a:endParaRPr lang="en-US" sz="1200" i="1" dirty="0">
              <a:effectLst/>
              <a:latin typeface="+mj-lt"/>
            </a:endParaRP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9</a:t>
            </a:fld>
            <a:endParaRPr lang="en-US" dirty="0"/>
          </a:p>
        </p:txBody>
      </p:sp>
      <p:sp>
        <p:nvSpPr>
          <p:cNvPr id="3" name="Footer Placeholder 2">
            <a:extLst>
              <a:ext uri="{FF2B5EF4-FFF2-40B4-BE49-F238E27FC236}">
                <a16:creationId xmlns:a16="http://schemas.microsoft.com/office/drawing/2014/main" id="{F21C02D3-7F26-AC43-DF33-469F689F1A8D}"/>
              </a:ext>
            </a:extLst>
          </p:cNvPr>
          <p:cNvSpPr>
            <a:spLocks noGrp="1"/>
          </p:cNvSpPr>
          <p:nvPr>
            <p:ph type="ftr" sz="quarter" idx="11"/>
          </p:nvPr>
        </p:nvSpPr>
        <p:spPr>
          <a:xfrm rot="16200000">
            <a:off x="-2009849" y="3308393"/>
            <a:ext cx="5170509" cy="333752"/>
          </a:xfrm>
        </p:spPr>
        <p:txBody>
          <a:bodyPr/>
          <a:lstStyle/>
          <a:p>
            <a:r>
              <a:rPr lang="en-US" dirty="0"/>
              <a:t>GAME GENERS</a:t>
            </a:r>
          </a:p>
        </p:txBody>
      </p:sp>
      <p:sp>
        <p:nvSpPr>
          <p:cNvPr id="8" name="Text Placeholder 5">
            <a:extLst>
              <a:ext uri="{FF2B5EF4-FFF2-40B4-BE49-F238E27FC236}">
                <a16:creationId xmlns:a16="http://schemas.microsoft.com/office/drawing/2014/main" id="{08FA5CF2-B287-94FC-B6F7-71890D422267}"/>
              </a:ext>
            </a:extLst>
          </p:cNvPr>
          <p:cNvSpPr txBox="1">
            <a:spLocks/>
          </p:cNvSpPr>
          <p:nvPr/>
        </p:nvSpPr>
        <p:spPr>
          <a:xfrm>
            <a:off x="1184349" y="4201634"/>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US" sz="1600" b="1" i="0" dirty="0" err="1">
                <a:solidFill>
                  <a:srgbClr val="DADFE1"/>
                </a:solidFill>
                <a:effectLst/>
                <a:latin typeface="+mj-lt"/>
              </a:rPr>
              <a:t>PiguinSoft</a:t>
            </a:r>
            <a:endParaRPr lang="en-US" sz="1600" dirty="0">
              <a:latin typeface="+mj-lt"/>
            </a:endParaRPr>
          </a:p>
        </p:txBody>
      </p:sp>
      <p:sp>
        <p:nvSpPr>
          <p:cNvPr id="10" name="Text Placeholder 5">
            <a:extLst>
              <a:ext uri="{FF2B5EF4-FFF2-40B4-BE49-F238E27FC236}">
                <a16:creationId xmlns:a16="http://schemas.microsoft.com/office/drawing/2014/main" id="{5BBB4453-55EA-9615-D32D-9A615C24D856}"/>
              </a:ext>
            </a:extLst>
          </p:cNvPr>
          <p:cNvSpPr txBox="1">
            <a:spLocks/>
          </p:cNvSpPr>
          <p:nvPr/>
        </p:nvSpPr>
        <p:spPr>
          <a:xfrm>
            <a:off x="6640820" y="4705177"/>
            <a:ext cx="4827280"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i="0" dirty="0">
                <a:solidFill>
                  <a:srgbClr val="DADFE1"/>
                </a:solidFill>
                <a:effectLst/>
                <a:latin typeface="+mj-lt"/>
              </a:rPr>
              <a:t>Bus Simulator 21 is a bus simulator game developed by </a:t>
            </a:r>
            <a:r>
              <a:rPr lang="en-US" sz="1600" b="1" i="0" dirty="0" err="1">
                <a:solidFill>
                  <a:srgbClr val="DADFE1"/>
                </a:solidFill>
                <a:effectLst/>
                <a:latin typeface="+mj-lt"/>
              </a:rPr>
              <a:t>Stillalive</a:t>
            </a:r>
            <a:r>
              <a:rPr lang="en-US" sz="1600" b="1" i="0" dirty="0">
                <a:solidFill>
                  <a:srgbClr val="DADFE1"/>
                </a:solidFill>
                <a:effectLst/>
                <a:latin typeface="+mj-lt"/>
              </a:rPr>
              <a:t> Studios and published by </a:t>
            </a:r>
            <a:r>
              <a:rPr lang="en-US" sz="1600" b="1" i="0" dirty="0" err="1">
                <a:solidFill>
                  <a:srgbClr val="DADFE1"/>
                </a:solidFill>
                <a:effectLst/>
                <a:latin typeface="+mj-lt"/>
              </a:rPr>
              <a:t>Astragon</a:t>
            </a:r>
            <a:r>
              <a:rPr lang="en-US" sz="1600" b="1" i="0" dirty="0">
                <a:solidFill>
                  <a:srgbClr val="DADFE1"/>
                </a:solidFill>
                <a:effectLst/>
                <a:latin typeface="+mj-lt"/>
              </a:rPr>
              <a:t> Entertainment</a:t>
            </a:r>
            <a:r>
              <a:rPr lang="en-US" sz="1600" b="0" i="0" dirty="0">
                <a:solidFill>
                  <a:srgbClr val="DADFE1"/>
                </a:solidFill>
                <a:effectLst/>
                <a:latin typeface="+mj-lt"/>
              </a:rPr>
              <a:t>. It is the sixth installment in the Bus Simulator series and a direct sequel to Bus Simulator 18.                                                                   The Realistic driving mechanics, authentic environment, operational management and the player engagement in the world is close to realism brings the game under the simulation genre</a:t>
            </a:r>
            <a:endParaRPr lang="en-US" sz="1200" dirty="0">
              <a:latin typeface="+mj-lt"/>
            </a:endParaRPr>
          </a:p>
        </p:txBody>
      </p:sp>
      <p:sp>
        <p:nvSpPr>
          <p:cNvPr id="11" name="Text Placeholder 5">
            <a:extLst>
              <a:ext uri="{FF2B5EF4-FFF2-40B4-BE49-F238E27FC236}">
                <a16:creationId xmlns:a16="http://schemas.microsoft.com/office/drawing/2014/main" id="{9348F47C-0C1F-EA08-E03E-16C25009DA89}"/>
              </a:ext>
            </a:extLst>
          </p:cNvPr>
          <p:cNvSpPr txBox="1">
            <a:spLocks/>
          </p:cNvSpPr>
          <p:nvPr/>
        </p:nvSpPr>
        <p:spPr>
          <a:xfrm>
            <a:off x="6496114" y="4201634"/>
            <a:ext cx="4726981" cy="1007087"/>
          </a:xfrm>
          <a:prstGeom prst="rect">
            <a:avLst/>
          </a:prstGeom>
        </p:spPr>
        <p:txBody>
          <a:bodyPr vert="horz" lIns="0" tIns="0" rIns="0" bIns="0" rtlCol="0" anchor="t">
            <a:noAutofit/>
          </a:bodyPr>
          <a:lstStyle>
            <a:lvl1pPr marL="0" indent="0" algn="l" defTabSz="457200" rtl="0" eaLnBrk="1" latinLnBrk="0" hangingPunct="1">
              <a:spcBef>
                <a:spcPct val="20000"/>
              </a:spcBef>
              <a:spcAft>
                <a:spcPts val="600"/>
              </a:spcAft>
              <a:buClr>
                <a:schemeClr val="bg1"/>
              </a:buClr>
              <a:buSzPct val="115000"/>
              <a:buFont typeface="Courier New" panose="02070309020205020404" pitchFamily="49" charset="0"/>
              <a:buNone/>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1600" b="1" dirty="0">
                <a:latin typeface="+mj-lt"/>
              </a:rPr>
              <a:t>Developer</a:t>
            </a:r>
            <a:r>
              <a:rPr lang="en-US" sz="1600" dirty="0">
                <a:latin typeface="+mj-lt"/>
              </a:rPr>
              <a:t>: </a:t>
            </a:r>
            <a:r>
              <a:rPr lang="en-IN" b="1" i="0" dirty="0" err="1">
                <a:effectLst/>
                <a:latin typeface="+mj-lt"/>
              </a:rPr>
              <a:t>Contendo</a:t>
            </a:r>
            <a:r>
              <a:rPr lang="en-IN" b="1" i="0" dirty="0">
                <a:effectLst/>
                <a:latin typeface="+mj-lt"/>
              </a:rPr>
              <a:t> </a:t>
            </a:r>
            <a:r>
              <a:rPr lang="en-IN" b="1" i="0" dirty="0" err="1">
                <a:effectLst/>
                <a:latin typeface="+mj-lt"/>
              </a:rPr>
              <a:t>Media,TML</a:t>
            </a:r>
            <a:r>
              <a:rPr lang="en-IN" b="1" i="0" dirty="0">
                <a:effectLst/>
                <a:latin typeface="+mj-lt"/>
              </a:rPr>
              <a:t> </a:t>
            </a:r>
            <a:r>
              <a:rPr lang="en-IN" b="1" i="0" dirty="0" err="1">
                <a:effectLst/>
                <a:latin typeface="+mj-lt"/>
              </a:rPr>
              <a:t>Studios,Stillalive</a:t>
            </a:r>
            <a:r>
              <a:rPr lang="en-IN" b="1" i="0" dirty="0">
                <a:effectLst/>
                <a:latin typeface="+mj-lt"/>
              </a:rPr>
              <a:t> Studios</a:t>
            </a:r>
            <a:endParaRPr lang="en-IN" sz="1600" b="0" i="0" dirty="0">
              <a:effectLst/>
              <a:latin typeface="+mj-lt"/>
            </a:endParaRPr>
          </a:p>
          <a:p>
            <a:pPr algn="ctr"/>
            <a:endParaRPr lang="en-US" sz="1600" dirty="0">
              <a:latin typeface="+mj-lt"/>
            </a:endParaRPr>
          </a:p>
        </p:txBody>
      </p:sp>
      <p:pic>
        <p:nvPicPr>
          <p:cNvPr id="5122" name="Picture 2" descr="bus simulator 21 logo">
            <a:extLst>
              <a:ext uri="{FF2B5EF4-FFF2-40B4-BE49-F238E27FC236}">
                <a16:creationId xmlns:a16="http://schemas.microsoft.com/office/drawing/2014/main" id="{DE0E3B72-E3F5-29DA-B333-9896BA2D1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793" y="2297740"/>
            <a:ext cx="47625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afe Racer mod apk">
            <a:extLst>
              <a:ext uri="{FF2B5EF4-FFF2-40B4-BE49-F238E27FC236}">
                <a16:creationId xmlns:a16="http://schemas.microsoft.com/office/drawing/2014/main" id="{EC11F953-BF0C-F517-009D-8EBDB7F46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202" y="1726669"/>
            <a:ext cx="2318693" cy="2318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59289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TM66931312">
      <a:dk1>
        <a:srgbClr val="000000"/>
      </a:dk1>
      <a:lt1>
        <a:srgbClr val="FFFFFF"/>
      </a:lt1>
      <a:dk2>
        <a:srgbClr val="212121"/>
      </a:dk2>
      <a:lt2>
        <a:srgbClr val="DADADA"/>
      </a:lt2>
      <a:accent1>
        <a:srgbClr val="FF0000"/>
      </a:accent1>
      <a:accent2>
        <a:srgbClr val="F5EFE7"/>
      </a:accent2>
      <a:accent3>
        <a:srgbClr val="7B49E1"/>
      </a:accent3>
      <a:accent4>
        <a:srgbClr val="9AD7C7"/>
      </a:accent4>
      <a:accent5>
        <a:srgbClr val="237BFB"/>
      </a:accent5>
      <a:accent6>
        <a:srgbClr val="E9D7E7"/>
      </a:accent6>
      <a:hlink>
        <a:srgbClr val="FFFF00"/>
      </a:hlink>
      <a:folHlink>
        <a:srgbClr val="6BF0CD"/>
      </a:folHlink>
    </a:clrScheme>
    <a:fontScheme name="Custom 60">
      <a:majorFont>
        <a:latin typeface="MS PMincho"/>
        <a:ea typeface=""/>
        <a:cs typeface=""/>
      </a:majorFont>
      <a:minorFont>
        <a:latin typeface="Mangal"/>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66931312_Win32_SL_V3" id="{95AE7881-AB7F-4307-BAFF-D002B22B1082}" vid="{F008C54E-045F-456B-B872-F8E3CAF31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E81D4CC6-3580-4AFF-ADAD-40005A217EE9}">
  <ds:schemaRefs>
    <ds:schemaRef ds:uri="http://schemas.microsoft.com/sharepoint/v3/contenttype/forms"/>
  </ds:schemaRefs>
</ds:datastoreItem>
</file>

<file path=customXml/itemProps2.xml><?xml version="1.0" encoding="utf-8"?>
<ds:datastoreItem xmlns:ds="http://schemas.openxmlformats.org/officeDocument/2006/customXml" ds:itemID="{0A8E5EEF-D939-4E9B-B588-5A9B9A07F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8AA7B-8093-4312-9C92-093E87B9931D}">
  <ds:schemaRefs>
    <ds:schemaRef ds:uri="http://schemas.microsoft.com/office/2006/documentManagement/types"/>
    <ds:schemaRef ds:uri="230e9df3-be65-4c73-a93b-d1236ebd677e"/>
    <ds:schemaRef ds:uri="http://purl.org/dc/terms/"/>
    <ds:schemaRef ds:uri="http://purl.org/dc/dcmitype/"/>
    <ds:schemaRef ds:uri="http://schemas.microsoft.com/office/infopath/2007/PartnerControls"/>
    <ds:schemaRef ds:uri="http://www.w3.org/XML/1998/namespace"/>
    <ds:schemaRef ds:uri="http://schemas.openxmlformats.org/package/2006/metadata/core-properties"/>
    <ds:schemaRef ds:uri="http://purl.org/dc/elements/1.1/"/>
    <ds:schemaRef ds:uri="http://schemas.microsoft.com/sharepoint/v3"/>
    <ds:schemaRef ds:uri="16c05727-aa75-4e4a-9b5f-8a80a1165891"/>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Digital time capsule</Template>
  <TotalTime>953</TotalTime>
  <Words>10799</Words>
  <Application>Microsoft Office PowerPoint</Application>
  <PresentationFormat>Widescreen</PresentationFormat>
  <Paragraphs>556</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MS PMincho</vt:lpstr>
      <vt:lpstr>Akira Expanded</vt:lpstr>
      <vt:lpstr>Arial</vt:lpstr>
      <vt:lpstr>Calibri</vt:lpstr>
      <vt:lpstr>Courier New</vt:lpstr>
      <vt:lpstr>Mangal</vt:lpstr>
      <vt:lpstr>Custom</vt:lpstr>
      <vt:lpstr>Successful GAMEs during 2019 - 2024</vt:lpstr>
      <vt:lpstr>ABOUT  game genres</vt:lpstr>
      <vt:lpstr>2019</vt:lpstr>
      <vt:lpstr>2d platformers</vt:lpstr>
      <vt:lpstr>Shooter games</vt:lpstr>
      <vt:lpstr>SHOOTer  games</vt:lpstr>
      <vt:lpstr>Shooter games</vt:lpstr>
      <vt:lpstr>simulation games</vt:lpstr>
      <vt:lpstr>Simulation games</vt:lpstr>
      <vt:lpstr>simulation games</vt:lpstr>
      <vt:lpstr>puzzle games</vt:lpstr>
      <vt:lpstr>Puzzle games</vt:lpstr>
      <vt:lpstr>puzzle games</vt:lpstr>
      <vt:lpstr>sports games</vt:lpstr>
      <vt:lpstr>sports games</vt:lpstr>
      <vt:lpstr>PowerPoint Presentation</vt:lpstr>
      <vt:lpstr>Strategy games</vt:lpstr>
      <vt:lpstr>strategy games</vt:lpstr>
      <vt:lpstr>PowerPoint Presentation</vt:lpstr>
      <vt:lpstr>Stealth games</vt:lpstr>
      <vt:lpstr>stealth games</vt:lpstr>
      <vt:lpstr>PowerPoint Presentation</vt:lpstr>
      <vt:lpstr>Sandbox games</vt:lpstr>
      <vt:lpstr>sandbox games</vt:lpstr>
      <vt:lpstr>PowerPoint Presentation</vt:lpstr>
      <vt:lpstr>Survival games</vt:lpstr>
      <vt:lpstr>survival games</vt:lpstr>
      <vt:lpstr>PowerPoint Presentation</vt:lpstr>
      <vt:lpstr>Battle royale games</vt:lpstr>
      <vt:lpstr>Battle royal games</vt:lpstr>
      <vt:lpstr>Role play games</vt:lpstr>
      <vt:lpstr>Role play games</vt:lpstr>
      <vt:lpstr>PowerPoint Presentation</vt:lpstr>
      <vt:lpstr>Mmorpg games</vt:lpstr>
      <vt:lpstr>Mmorpg games</vt:lpstr>
      <vt:lpstr>casino games</vt:lpstr>
      <vt:lpstr>casino games</vt:lpstr>
      <vt:lpstr>PowerPoint Presentation</vt:lpstr>
      <vt:lpstr>moba games</vt:lpstr>
      <vt:lpstr>Moba games</vt:lpstr>
      <vt:lpstr>board games</vt:lpstr>
      <vt:lpstr>board games</vt:lpstr>
      <vt:lpstr>PowerPoint Presentation</vt:lpstr>
      <vt:lpstr>casual games</vt:lpstr>
      <vt:lpstr>casual games</vt:lpstr>
      <vt:lpstr>PowerPoint Presentation</vt:lpstr>
      <vt:lpstr>PowerPoint Presentation</vt:lpstr>
      <vt:lpstr>Hyper casual games</vt:lpstr>
      <vt:lpstr>PowerPoint Presentation</vt:lpstr>
      <vt:lpstr>fighting games</vt:lpstr>
      <vt:lpstr>PowerPoint Presentation</vt:lpstr>
      <vt:lpstr>Action adventure games</vt:lpstr>
      <vt:lpstr>PowerPoint Presentation</vt:lpstr>
      <vt:lpstr>Survival horror games</vt:lpstr>
      <vt:lpstr>PowerPoint Presentation</vt:lpstr>
      <vt:lpstr>Visual novel games</vt:lpstr>
      <vt:lpstr>PowerPoint Presentation</vt:lpstr>
      <vt:lpstr>education games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Atlkm .</dc:creator>
  <cp:lastModifiedBy>Atlkm .</cp:lastModifiedBy>
  <cp:revision>403</cp:revision>
  <dcterms:created xsi:type="dcterms:W3CDTF">2024-10-17T16:39:03Z</dcterms:created>
  <dcterms:modified xsi:type="dcterms:W3CDTF">2024-11-03T09:04:30Z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